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0"/>
  </p:notesMasterIdLst>
  <p:handoutMasterIdLst>
    <p:handoutMasterId r:id="rId21"/>
  </p:handoutMasterIdLst>
  <p:sldIdLst>
    <p:sldId id="354" r:id="rId2"/>
    <p:sldId id="258" r:id="rId3"/>
    <p:sldId id="310" r:id="rId4"/>
    <p:sldId id="311" r:id="rId5"/>
    <p:sldId id="355" r:id="rId6"/>
    <p:sldId id="280" r:id="rId7"/>
    <p:sldId id="356" r:id="rId8"/>
    <p:sldId id="275" r:id="rId9"/>
    <p:sldId id="352" r:id="rId10"/>
    <p:sldId id="357" r:id="rId11"/>
    <p:sldId id="360" r:id="rId12"/>
    <p:sldId id="358" r:id="rId13"/>
    <p:sldId id="361" r:id="rId14"/>
    <p:sldId id="364" r:id="rId15"/>
    <p:sldId id="359" r:id="rId16"/>
    <p:sldId id="307" r:id="rId17"/>
    <p:sldId id="363" r:id="rId18"/>
    <p:sldId id="269" r:id="rId1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4" autoAdjust="0"/>
    <p:restoredTop sz="88191" autoAdjust="0"/>
  </p:normalViewPr>
  <p:slideViewPr>
    <p:cSldViewPr snapToGrid="0">
      <p:cViewPr>
        <p:scale>
          <a:sx n="80" d="100"/>
          <a:sy n="80" d="100"/>
        </p:scale>
        <p:origin x="393" y="48"/>
      </p:cViewPr>
      <p:guideLst/>
    </p:cSldViewPr>
  </p:slideViewPr>
  <p:notesTextViewPr>
    <p:cViewPr>
      <p:scale>
        <a:sx n="80" d="100"/>
        <a:sy n="8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66822426-2063-B562-01B3-6B5F31D940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a:extLst>
              <a:ext uri="{FF2B5EF4-FFF2-40B4-BE49-F238E27FC236}">
                <a16:creationId xmlns:a16="http://schemas.microsoft.com/office/drawing/2014/main" id="{B396FC6D-2904-DEFC-03D5-9150A5FECF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EC4730-1A4D-2B4C-A247-951F5D7E1075}" type="datetimeFigureOut">
              <a:rPr kumimoji="1" lang="ko-KR" altLang="en-US" smtClean="0"/>
              <a:t>2024-12-02</a:t>
            </a:fld>
            <a:endParaRPr kumimoji="1" lang="ko-KR" altLang="en-US"/>
          </a:p>
        </p:txBody>
      </p:sp>
      <p:sp>
        <p:nvSpPr>
          <p:cNvPr id="4" name="바닥글 개체 틀 3">
            <a:extLst>
              <a:ext uri="{FF2B5EF4-FFF2-40B4-BE49-F238E27FC236}">
                <a16:creationId xmlns:a16="http://schemas.microsoft.com/office/drawing/2014/main" id="{EBDC08F1-B6F9-C419-A1C6-54B69620F1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5" name="슬라이드 번호 개체 틀 4">
            <a:extLst>
              <a:ext uri="{FF2B5EF4-FFF2-40B4-BE49-F238E27FC236}">
                <a16:creationId xmlns:a16="http://schemas.microsoft.com/office/drawing/2014/main" id="{8B20C11C-FBFC-362A-49E3-EAC37BE4A3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FB7452F-EB5F-234B-87A7-A19B56501AFB}" type="slidenum">
              <a:rPr kumimoji="1" lang="ko-KR" altLang="en-US" smtClean="0"/>
              <a:t>‹#›</a:t>
            </a:fld>
            <a:endParaRPr kumimoji="1" lang="ko-KR" altLang="en-US"/>
          </a:p>
        </p:txBody>
      </p:sp>
    </p:spTree>
    <p:extLst>
      <p:ext uri="{BB962C8B-B14F-4D97-AF65-F5344CB8AC3E}">
        <p14:creationId xmlns:p14="http://schemas.microsoft.com/office/powerpoint/2010/main" val="22846163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0B7D29-82EC-B142-9118-DF3C278AB6B8}" type="datetimeFigureOut">
              <a:rPr kumimoji="1" lang="ko-KR" altLang="en-US" smtClean="0"/>
              <a:t>2024-12-02</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F5A89D-5CD3-1643-9A2B-F5C4396737C8}" type="slidenum">
              <a:rPr kumimoji="1" lang="ko-KR" altLang="en-US" smtClean="0"/>
              <a:t>‹#›</a:t>
            </a:fld>
            <a:endParaRPr kumimoji="1" lang="ko-KR" altLang="en-US"/>
          </a:p>
        </p:txBody>
      </p:sp>
    </p:spTree>
    <p:extLst>
      <p:ext uri="{BB962C8B-B14F-4D97-AF65-F5344CB8AC3E}">
        <p14:creationId xmlns:p14="http://schemas.microsoft.com/office/powerpoint/2010/main" val="1784742048"/>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f3d1d720f7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g1f3d1d720f7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0EDE9805-E9CC-F303-DCA7-68269A855A03}"/>
            </a:ext>
          </a:extLst>
        </p:cNvPr>
        <p:cNvGrpSpPr/>
        <p:nvPr/>
      </p:nvGrpSpPr>
      <p:grpSpPr>
        <a:xfrm>
          <a:off x="0" y="0"/>
          <a:ext cx="0" cy="0"/>
          <a:chOff x="0" y="0"/>
          <a:chExt cx="0" cy="0"/>
        </a:xfrm>
      </p:grpSpPr>
      <p:sp>
        <p:nvSpPr>
          <p:cNvPr id="238" name="Google Shape;238;g26b51d6b850_3_2:notes">
            <a:extLst>
              <a:ext uri="{FF2B5EF4-FFF2-40B4-BE49-F238E27FC236}">
                <a16:creationId xmlns:a16="http://schemas.microsoft.com/office/drawing/2014/main" id="{52DAB2EB-BE1A-5659-D6BA-69B9F7AB04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dirty="0"/>
          </a:p>
        </p:txBody>
      </p:sp>
      <p:sp>
        <p:nvSpPr>
          <p:cNvPr id="239" name="Google Shape;239;g26b51d6b850_3_2:notes">
            <a:extLst>
              <a:ext uri="{FF2B5EF4-FFF2-40B4-BE49-F238E27FC236}">
                <a16:creationId xmlns:a16="http://schemas.microsoft.com/office/drawing/2014/main" id="{7FD602ED-D513-A79A-A851-4FF2131189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5279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325ECB8F-6530-8B70-D1E1-595C48E85065}"/>
            </a:ext>
          </a:extLst>
        </p:cNvPr>
        <p:cNvGrpSpPr/>
        <p:nvPr/>
      </p:nvGrpSpPr>
      <p:grpSpPr>
        <a:xfrm>
          <a:off x="0" y="0"/>
          <a:ext cx="0" cy="0"/>
          <a:chOff x="0" y="0"/>
          <a:chExt cx="0" cy="0"/>
        </a:xfrm>
      </p:grpSpPr>
      <p:sp>
        <p:nvSpPr>
          <p:cNvPr id="195" name="Google Shape;195;g1f3d1d720f7_1_97:notes">
            <a:extLst>
              <a:ext uri="{FF2B5EF4-FFF2-40B4-BE49-F238E27FC236}">
                <a16:creationId xmlns:a16="http://schemas.microsoft.com/office/drawing/2014/main" id="{5185516A-090F-9CD1-FFAC-EB20E03C20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a:t>논문에 명시된 대로 </a:t>
            </a:r>
            <a:r>
              <a:rPr lang="en-US" altLang="ko-KR" dirty="0" err="1"/>
              <a:t>temperatur</a:t>
            </a:r>
            <a:r>
              <a:rPr lang="ko-KR" altLang="en-US" dirty="0"/>
              <a:t>과 </a:t>
            </a:r>
            <a:r>
              <a:rPr lang="en-US" altLang="ko-KR" dirty="0" err="1"/>
              <a:t>top_p</a:t>
            </a:r>
            <a:r>
              <a:rPr lang="ko-KR" altLang="en-US" dirty="0"/>
              <a:t>를 </a:t>
            </a:r>
            <a:r>
              <a:rPr lang="en-US" altLang="ko-KR" dirty="0"/>
              <a:t>1</a:t>
            </a:r>
            <a:r>
              <a:rPr lang="ko-KR" altLang="en-US" dirty="0"/>
              <a:t>로 설정하고</a:t>
            </a:r>
            <a:r>
              <a:rPr lang="en-US" altLang="ko-KR" dirty="0"/>
              <a:t>, </a:t>
            </a:r>
            <a:r>
              <a:rPr lang="ko-KR" altLang="en-US" dirty="0"/>
              <a:t>입력으로 뉴스 기사 원본과 요약문을 넣음</a:t>
            </a:r>
            <a:r>
              <a:rPr lang="en-US" altLang="ko-KR" dirty="0"/>
              <a:t>. LLM</a:t>
            </a:r>
            <a:r>
              <a:rPr lang="ko-KR" altLang="en-US" dirty="0"/>
              <a:t>이 두 글의 유사도를 판단해 점수를 반환함</a:t>
            </a:r>
            <a:r>
              <a:rPr lang="en-US" altLang="ko-KR" dirty="0"/>
              <a:t>. 1~5</a:t>
            </a:r>
            <a:r>
              <a:rPr lang="ko-KR" altLang="en-US" dirty="0"/>
              <a:t>의 점수 중 </a:t>
            </a:r>
            <a:r>
              <a:rPr lang="en-US" altLang="ko-KR" dirty="0"/>
              <a:t>4</a:t>
            </a:r>
            <a:r>
              <a:rPr lang="ko-KR" altLang="en-US" dirty="0"/>
              <a:t>점이 넘는 경우에만 이미지 출력 프로세스로 넘어가고</a:t>
            </a:r>
            <a:r>
              <a:rPr lang="en-US" altLang="ko-KR" dirty="0"/>
              <a:t>, </a:t>
            </a:r>
            <a:r>
              <a:rPr lang="ko-KR" altLang="en-US" dirty="0"/>
              <a:t>넘지 못하는 경우 요약을 다시 진행함</a:t>
            </a:r>
            <a:r>
              <a:rPr lang="en-US" altLang="ko-KR" dirty="0"/>
              <a:t>.</a:t>
            </a:r>
          </a:p>
          <a:p>
            <a:pPr marL="0" lvl="0" indent="0" algn="l" rtl="0">
              <a:spcBef>
                <a:spcPts val="0"/>
              </a:spcBef>
              <a:spcAft>
                <a:spcPts val="0"/>
              </a:spcAft>
              <a:buNone/>
            </a:pPr>
            <a:endParaRPr lang="en-US" altLang="ko-KR" dirty="0"/>
          </a:p>
        </p:txBody>
      </p:sp>
      <p:sp>
        <p:nvSpPr>
          <p:cNvPr id="196" name="Google Shape;196;g1f3d1d720f7_1_97:notes">
            <a:extLst>
              <a:ext uri="{FF2B5EF4-FFF2-40B4-BE49-F238E27FC236}">
                <a16:creationId xmlns:a16="http://schemas.microsoft.com/office/drawing/2014/main" id="{7B827926-D0C6-24EC-87DC-97B01F646E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458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0BB856A4-0719-31E1-F4F4-A4B2B86DD9FB}"/>
            </a:ext>
          </a:extLst>
        </p:cNvPr>
        <p:cNvGrpSpPr/>
        <p:nvPr/>
      </p:nvGrpSpPr>
      <p:grpSpPr>
        <a:xfrm>
          <a:off x="0" y="0"/>
          <a:ext cx="0" cy="0"/>
          <a:chOff x="0" y="0"/>
          <a:chExt cx="0" cy="0"/>
        </a:xfrm>
      </p:grpSpPr>
      <p:sp>
        <p:nvSpPr>
          <p:cNvPr id="238" name="Google Shape;238;g26b51d6b850_3_2:notes">
            <a:extLst>
              <a:ext uri="{FF2B5EF4-FFF2-40B4-BE49-F238E27FC236}">
                <a16:creationId xmlns:a16="http://schemas.microsoft.com/office/drawing/2014/main" id="{7D604C2F-4C55-BE61-78D6-E9910F7466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dirty="0"/>
          </a:p>
        </p:txBody>
      </p:sp>
      <p:sp>
        <p:nvSpPr>
          <p:cNvPr id="239" name="Google Shape;239;g26b51d6b850_3_2:notes">
            <a:extLst>
              <a:ext uri="{FF2B5EF4-FFF2-40B4-BE49-F238E27FC236}">
                <a16:creationId xmlns:a16="http://schemas.microsoft.com/office/drawing/2014/main" id="{9B8EB83F-6ADE-430B-2BE1-893914DA11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0029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6DF312BC-19F2-61DB-BFF9-DB24CE3A172D}"/>
            </a:ext>
          </a:extLst>
        </p:cNvPr>
        <p:cNvGrpSpPr/>
        <p:nvPr/>
      </p:nvGrpSpPr>
      <p:grpSpPr>
        <a:xfrm>
          <a:off x="0" y="0"/>
          <a:ext cx="0" cy="0"/>
          <a:chOff x="0" y="0"/>
          <a:chExt cx="0" cy="0"/>
        </a:xfrm>
      </p:grpSpPr>
      <p:sp>
        <p:nvSpPr>
          <p:cNvPr id="195" name="Google Shape;195;g1f3d1d720f7_1_97:notes">
            <a:extLst>
              <a:ext uri="{FF2B5EF4-FFF2-40B4-BE49-F238E27FC236}">
                <a16:creationId xmlns:a16="http://schemas.microsoft.com/office/drawing/2014/main" id="{EC50FE27-53BE-F6FB-D9AA-570D2755CE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dirty="0"/>
          </a:p>
        </p:txBody>
      </p:sp>
      <p:sp>
        <p:nvSpPr>
          <p:cNvPr id="196" name="Google Shape;196;g1f3d1d720f7_1_97:notes">
            <a:extLst>
              <a:ext uri="{FF2B5EF4-FFF2-40B4-BE49-F238E27FC236}">
                <a16:creationId xmlns:a16="http://schemas.microsoft.com/office/drawing/2014/main" id="{A732031B-A5D5-D100-0757-242F56CDD8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5595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F0A6758C-53E1-BD5D-715E-9C8B4AEBC4AC}"/>
            </a:ext>
          </a:extLst>
        </p:cNvPr>
        <p:cNvGrpSpPr/>
        <p:nvPr/>
      </p:nvGrpSpPr>
      <p:grpSpPr>
        <a:xfrm>
          <a:off x="0" y="0"/>
          <a:ext cx="0" cy="0"/>
          <a:chOff x="0" y="0"/>
          <a:chExt cx="0" cy="0"/>
        </a:xfrm>
      </p:grpSpPr>
      <p:sp>
        <p:nvSpPr>
          <p:cNvPr id="195" name="Google Shape;195;g1f3d1d720f7_1_97:notes">
            <a:extLst>
              <a:ext uri="{FF2B5EF4-FFF2-40B4-BE49-F238E27FC236}">
                <a16:creationId xmlns:a16="http://schemas.microsoft.com/office/drawing/2014/main" id="{ACC96D5D-D84A-F8AA-9718-C854AD96C3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dirty="0"/>
          </a:p>
        </p:txBody>
      </p:sp>
      <p:sp>
        <p:nvSpPr>
          <p:cNvPr id="196" name="Google Shape;196;g1f3d1d720f7_1_97:notes">
            <a:extLst>
              <a:ext uri="{FF2B5EF4-FFF2-40B4-BE49-F238E27FC236}">
                <a16:creationId xmlns:a16="http://schemas.microsoft.com/office/drawing/2014/main" id="{2B0FCECE-5B94-5BB9-74FD-ADD5B31976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2469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DEE09681-461C-5A45-E484-2145FC2197E8}"/>
            </a:ext>
          </a:extLst>
        </p:cNvPr>
        <p:cNvGrpSpPr/>
        <p:nvPr/>
      </p:nvGrpSpPr>
      <p:grpSpPr>
        <a:xfrm>
          <a:off x="0" y="0"/>
          <a:ext cx="0" cy="0"/>
          <a:chOff x="0" y="0"/>
          <a:chExt cx="0" cy="0"/>
        </a:xfrm>
      </p:grpSpPr>
      <p:sp>
        <p:nvSpPr>
          <p:cNvPr id="195" name="Google Shape;195;g1f3d1d720f7_1_97:notes">
            <a:extLst>
              <a:ext uri="{FF2B5EF4-FFF2-40B4-BE49-F238E27FC236}">
                <a16:creationId xmlns:a16="http://schemas.microsoft.com/office/drawing/2014/main" id="{34ACB8B0-87A6-3F87-4363-3C627D0154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dirty="0"/>
          </a:p>
        </p:txBody>
      </p:sp>
      <p:sp>
        <p:nvSpPr>
          <p:cNvPr id="196" name="Google Shape;196;g1f3d1d720f7_1_97:notes">
            <a:extLst>
              <a:ext uri="{FF2B5EF4-FFF2-40B4-BE49-F238E27FC236}">
                <a16:creationId xmlns:a16="http://schemas.microsoft.com/office/drawing/2014/main" id="{377A0E2B-6F2B-46F1-8B0D-AF4EA818FE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3405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3d1d720f7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6" name="Google Shape;196;g1f3d1d720f7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슬라이드 번호 개체 틀 1">
            <a:extLst>
              <a:ext uri="{FF2B5EF4-FFF2-40B4-BE49-F238E27FC236}">
                <a16:creationId xmlns:a16="http://schemas.microsoft.com/office/drawing/2014/main" id="{82395506-D04D-8C65-B486-768BBF4ED919}"/>
              </a:ext>
            </a:extLst>
          </p:cNvPr>
          <p:cNvSpPr>
            <a:spLocks noGrp="1"/>
          </p:cNvSpPr>
          <p:nvPr>
            <p:ph type="sldNum" sz="quarter" idx="5"/>
          </p:nvPr>
        </p:nvSpPr>
        <p:spPr/>
        <p:txBody>
          <a:bodyPr/>
          <a:lstStyle/>
          <a:p>
            <a:fld id="{02F5A89D-5CD3-1643-9A2B-F5C4396737C8}" type="slidenum">
              <a:rPr kumimoji="1" lang="ko-KR" altLang="en-US" smtClean="0"/>
              <a:t>16</a:t>
            </a:fld>
            <a:endParaRPr kumimoji="1" lang="ko-KR" altLang="en-US"/>
          </a:p>
        </p:txBody>
      </p:sp>
    </p:spTree>
    <p:extLst>
      <p:ext uri="{BB962C8B-B14F-4D97-AF65-F5344CB8AC3E}">
        <p14:creationId xmlns:p14="http://schemas.microsoft.com/office/powerpoint/2010/main" val="1753117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EA4C8B82-11BA-D47B-521C-D58B89DD10CB}"/>
            </a:ext>
          </a:extLst>
        </p:cNvPr>
        <p:cNvGrpSpPr/>
        <p:nvPr/>
      </p:nvGrpSpPr>
      <p:grpSpPr>
        <a:xfrm>
          <a:off x="0" y="0"/>
          <a:ext cx="0" cy="0"/>
          <a:chOff x="0" y="0"/>
          <a:chExt cx="0" cy="0"/>
        </a:xfrm>
      </p:grpSpPr>
      <p:sp>
        <p:nvSpPr>
          <p:cNvPr id="195" name="Google Shape;195;g1f3d1d720f7_1_97:notes">
            <a:extLst>
              <a:ext uri="{FF2B5EF4-FFF2-40B4-BE49-F238E27FC236}">
                <a16:creationId xmlns:a16="http://schemas.microsoft.com/office/drawing/2014/main" id="{A6E8B30C-7B4A-FB94-C323-80FFA9D348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dirty="0"/>
          </a:p>
        </p:txBody>
      </p:sp>
      <p:sp>
        <p:nvSpPr>
          <p:cNvPr id="196" name="Google Shape;196;g1f3d1d720f7_1_97:notes">
            <a:extLst>
              <a:ext uri="{FF2B5EF4-FFF2-40B4-BE49-F238E27FC236}">
                <a16:creationId xmlns:a16="http://schemas.microsoft.com/office/drawing/2014/main" id="{D37853D8-DE28-3B07-D635-16C4543F00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7180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c2b4983431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a:t>참고한 문헌은 다음과 같습니다</a:t>
            </a:r>
            <a:r>
              <a:rPr lang="en-US" altLang="ko-KR" dirty="0"/>
              <a:t>.</a:t>
            </a:r>
            <a:endParaRPr dirty="0"/>
          </a:p>
        </p:txBody>
      </p:sp>
      <p:sp>
        <p:nvSpPr>
          <p:cNvPr id="425" name="Google Shape;425;g2c2b4983431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c2b4983431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4" name="Google Shape;154;g2c2b4983431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슬라이드 번호 개체 틀 1">
            <a:extLst>
              <a:ext uri="{FF2B5EF4-FFF2-40B4-BE49-F238E27FC236}">
                <a16:creationId xmlns:a16="http://schemas.microsoft.com/office/drawing/2014/main" id="{56AD87CB-C7B7-F78B-F559-09B6B3AB5119}"/>
              </a:ext>
            </a:extLst>
          </p:cNvPr>
          <p:cNvSpPr>
            <a:spLocks noGrp="1"/>
          </p:cNvSpPr>
          <p:nvPr>
            <p:ph type="sldNum" sz="quarter" idx="5"/>
          </p:nvPr>
        </p:nvSpPr>
        <p:spPr/>
        <p:txBody>
          <a:bodyPr/>
          <a:lstStyle/>
          <a:p>
            <a:fld id="{02F5A89D-5CD3-1643-9A2B-F5C4396737C8}" type="slidenum">
              <a:rPr kumimoji="1" lang="ko-KR" altLang="en-US" smtClean="0"/>
              <a:t>2</a:t>
            </a:fld>
            <a:endParaRPr kumimoji="1" lang="ko-KR"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3d1d720f7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6" name="Google Shape;196;g1f3d1d720f7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6b51d6b850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9" name="Google Shape;239;g26b51d6b850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5553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3d1d720f7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6" name="Google Shape;196;g1f3d1d720f7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1902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3d1d720f7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6" name="Google Shape;196;g1f3d1d720f7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0110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a:extLst>
            <a:ext uri="{FF2B5EF4-FFF2-40B4-BE49-F238E27FC236}">
              <a16:creationId xmlns:a16="http://schemas.microsoft.com/office/drawing/2014/main" id="{D0E92FCD-C4C5-F056-A0D4-11D87A67DBD4}"/>
            </a:ext>
          </a:extLst>
        </p:cNvPr>
        <p:cNvGrpSpPr/>
        <p:nvPr/>
      </p:nvGrpSpPr>
      <p:grpSpPr>
        <a:xfrm>
          <a:off x="0" y="0"/>
          <a:ext cx="0" cy="0"/>
          <a:chOff x="0" y="0"/>
          <a:chExt cx="0" cy="0"/>
        </a:xfrm>
      </p:grpSpPr>
      <p:sp>
        <p:nvSpPr>
          <p:cNvPr id="195" name="Google Shape;195;g1f3d1d720f7_1_97:notes">
            <a:extLst>
              <a:ext uri="{FF2B5EF4-FFF2-40B4-BE49-F238E27FC236}">
                <a16:creationId xmlns:a16="http://schemas.microsoft.com/office/drawing/2014/main" id="{01863ED1-0C74-BD6A-4E73-4067056716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6" name="Google Shape;196;g1f3d1d720f7_1_97:notes">
            <a:extLst>
              <a:ext uri="{FF2B5EF4-FFF2-40B4-BE49-F238E27FC236}">
                <a16:creationId xmlns:a16="http://schemas.microsoft.com/office/drawing/2014/main" id="{FA021A28-BAEA-979F-8B33-ADEB66F786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929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6b51d6b850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dirty="0"/>
          </a:p>
        </p:txBody>
      </p:sp>
      <p:sp>
        <p:nvSpPr>
          <p:cNvPr id="239" name="Google Shape;239;g26b51d6b850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9471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3d1d720f7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a:t>앞에서 말씀드린 대로 우선 입력 기사에 대해 </a:t>
            </a:r>
            <a:r>
              <a:rPr lang="en-US" altLang="ko-KR" dirty="0"/>
              <a:t>5W1H</a:t>
            </a:r>
            <a:r>
              <a:rPr lang="ko-KR" altLang="en-US" dirty="0"/>
              <a:t>를 찾은 후</a:t>
            </a:r>
            <a:r>
              <a:rPr lang="en-US" altLang="ko-KR" dirty="0"/>
              <a:t>, 5W1H</a:t>
            </a:r>
            <a:r>
              <a:rPr lang="ko-KR" altLang="en-US" dirty="0"/>
              <a:t>만은 가지고 스토리보드를 생성하도록 </a:t>
            </a:r>
            <a:r>
              <a:rPr lang="ko-KR" altLang="en-US" dirty="0" err="1"/>
              <a:t>프롬프팅을</a:t>
            </a:r>
            <a:r>
              <a:rPr lang="ko-KR" altLang="en-US" dirty="0"/>
              <a:t> 진행하였습니다</a:t>
            </a:r>
            <a:r>
              <a:rPr lang="en-US" altLang="ko-KR" dirty="0"/>
              <a:t>.</a:t>
            </a:r>
          </a:p>
          <a:p>
            <a:pPr marL="0" lvl="0" indent="0" algn="l" rtl="0">
              <a:spcBef>
                <a:spcPts val="0"/>
              </a:spcBef>
              <a:spcAft>
                <a:spcPts val="0"/>
              </a:spcAft>
              <a:buNone/>
            </a:pPr>
            <a:r>
              <a:rPr lang="en-US" altLang="ko-KR" dirty="0"/>
              <a:t>Stable Diffusion</a:t>
            </a:r>
            <a:r>
              <a:rPr lang="ko-KR" altLang="en-US" dirty="0"/>
              <a:t>의 입력에 적합하도록 대명사 금지</a:t>
            </a:r>
            <a:r>
              <a:rPr lang="en-US" altLang="ko-KR" dirty="0"/>
              <a:t>, </a:t>
            </a:r>
            <a:r>
              <a:rPr lang="ko-KR" altLang="en-US" dirty="0" err="1"/>
              <a:t>풀네임</a:t>
            </a:r>
            <a:r>
              <a:rPr lang="ko-KR" altLang="en-US" dirty="0"/>
              <a:t> 사용</a:t>
            </a:r>
            <a:r>
              <a:rPr lang="en-US" altLang="ko-KR" dirty="0"/>
              <a:t>, </a:t>
            </a:r>
            <a:r>
              <a:rPr lang="ko-KR" altLang="en-US" dirty="0"/>
              <a:t>문장 당 </a:t>
            </a:r>
            <a:r>
              <a:rPr lang="en-US" altLang="ko-KR" dirty="0"/>
              <a:t>Max Token 77 </a:t>
            </a:r>
            <a:r>
              <a:rPr lang="ko-KR" altLang="en-US" dirty="0"/>
              <a:t>등의 조건을 같이 주었습니다</a:t>
            </a:r>
            <a:r>
              <a:rPr lang="en-US" altLang="ko-KR" dirty="0"/>
              <a:t>. </a:t>
            </a:r>
            <a:r>
              <a:rPr lang="ko-KR" altLang="en-US" dirty="0"/>
              <a:t>또한 스토리보드 각 문장을 합쳐 요약문으로 만들어 평가에 사용하였습니다</a:t>
            </a:r>
            <a:r>
              <a:rPr lang="en-US" altLang="ko-KR" dirty="0"/>
              <a:t>.</a:t>
            </a:r>
          </a:p>
        </p:txBody>
      </p:sp>
      <p:sp>
        <p:nvSpPr>
          <p:cNvPr id="196" name="Google Shape;196;g1f3d1d720f7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826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16C339-F15B-53B8-3788-1E9158FF5DA4}"/>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p>
        </p:txBody>
      </p:sp>
      <p:sp>
        <p:nvSpPr>
          <p:cNvPr id="3" name="부제목 2">
            <a:extLst>
              <a:ext uri="{FF2B5EF4-FFF2-40B4-BE49-F238E27FC236}">
                <a16:creationId xmlns:a16="http://schemas.microsoft.com/office/drawing/2014/main" id="{491B4CCC-6993-0F6B-EF8D-B5C012976B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p>
        </p:txBody>
      </p:sp>
      <p:sp>
        <p:nvSpPr>
          <p:cNvPr id="4" name="날짜 개체 틀 3">
            <a:extLst>
              <a:ext uri="{FF2B5EF4-FFF2-40B4-BE49-F238E27FC236}">
                <a16:creationId xmlns:a16="http://schemas.microsoft.com/office/drawing/2014/main" id="{D33597DD-ED72-5904-E7DB-91D050892845}"/>
              </a:ext>
            </a:extLst>
          </p:cNvPr>
          <p:cNvSpPr>
            <a:spLocks noGrp="1"/>
          </p:cNvSpPr>
          <p:nvPr>
            <p:ph type="dt" sz="half" idx="10"/>
          </p:nvPr>
        </p:nvSpPr>
        <p:spPr/>
        <p:txBody>
          <a:bodyPr/>
          <a:lstStyle/>
          <a:p>
            <a:fld id="{02721E3D-BE81-4D45-9CF6-B3AD56E8F607}" type="datetime1">
              <a:rPr kumimoji="1" lang="ko-KR" altLang="en-US" smtClean="0"/>
              <a:t>2024-12-02</a:t>
            </a:fld>
            <a:endParaRPr kumimoji="1" lang="ko-KR" altLang="en-US"/>
          </a:p>
        </p:txBody>
      </p:sp>
      <p:sp>
        <p:nvSpPr>
          <p:cNvPr id="5" name="바닥글 개체 틀 4">
            <a:extLst>
              <a:ext uri="{FF2B5EF4-FFF2-40B4-BE49-F238E27FC236}">
                <a16:creationId xmlns:a16="http://schemas.microsoft.com/office/drawing/2014/main" id="{686F800D-B404-DC20-F9D8-14AB8BA2925D}"/>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98CB2BA2-D3EE-F78B-FDFC-D57803180760}"/>
              </a:ext>
            </a:extLst>
          </p:cNvPr>
          <p:cNvSpPr>
            <a:spLocks noGrp="1"/>
          </p:cNvSpPr>
          <p:nvPr>
            <p:ph type="sldNum" sz="quarter" idx="12"/>
          </p:nvPr>
        </p:nvSpPr>
        <p:spPr/>
        <p:txBody>
          <a:bodyPr/>
          <a:lstStyle/>
          <a:p>
            <a:fld id="{C40BE0BB-4A2B-6B48-B29D-A57D95589E52}" type="slidenum">
              <a:rPr kumimoji="1" lang="ko-KR" altLang="en-US" smtClean="0"/>
              <a:t>‹#›</a:t>
            </a:fld>
            <a:endParaRPr kumimoji="1" lang="ko-KR" altLang="en-US"/>
          </a:p>
        </p:txBody>
      </p:sp>
    </p:spTree>
    <p:extLst>
      <p:ext uri="{BB962C8B-B14F-4D97-AF65-F5344CB8AC3E}">
        <p14:creationId xmlns:p14="http://schemas.microsoft.com/office/powerpoint/2010/main" val="101880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4128F9-0718-471C-3E13-A59F56F06972}"/>
              </a:ext>
            </a:extLst>
          </p:cNvPr>
          <p:cNvSpPr>
            <a:spLocks noGrp="1"/>
          </p:cNvSpPr>
          <p:nvPr>
            <p:ph type="title"/>
          </p:nvPr>
        </p:nvSpPr>
        <p:spPr/>
        <p:txBody>
          <a:bodyPr/>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650C0252-8A1C-A8ED-C693-C53F6A850185}"/>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A29F045A-E5BD-396A-675E-E19C53BB2AC1}"/>
              </a:ext>
            </a:extLst>
          </p:cNvPr>
          <p:cNvSpPr>
            <a:spLocks noGrp="1"/>
          </p:cNvSpPr>
          <p:nvPr>
            <p:ph type="dt" sz="half" idx="10"/>
          </p:nvPr>
        </p:nvSpPr>
        <p:spPr/>
        <p:txBody>
          <a:bodyPr/>
          <a:lstStyle/>
          <a:p>
            <a:fld id="{30EF1D51-4D68-43A4-9C98-727D286FBE33}" type="datetime1">
              <a:rPr kumimoji="1" lang="ko-KR" altLang="en-US" smtClean="0"/>
              <a:t>2024-12-02</a:t>
            </a:fld>
            <a:endParaRPr kumimoji="1" lang="ko-KR" altLang="en-US"/>
          </a:p>
        </p:txBody>
      </p:sp>
      <p:sp>
        <p:nvSpPr>
          <p:cNvPr id="5" name="바닥글 개체 틀 4">
            <a:extLst>
              <a:ext uri="{FF2B5EF4-FFF2-40B4-BE49-F238E27FC236}">
                <a16:creationId xmlns:a16="http://schemas.microsoft.com/office/drawing/2014/main" id="{75068BB4-C1C2-6492-7692-73FD8912C2C2}"/>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058D7B11-6632-CA30-0247-3C8D82B6CF84}"/>
              </a:ext>
            </a:extLst>
          </p:cNvPr>
          <p:cNvSpPr>
            <a:spLocks noGrp="1"/>
          </p:cNvSpPr>
          <p:nvPr>
            <p:ph type="sldNum" sz="quarter" idx="12"/>
          </p:nvPr>
        </p:nvSpPr>
        <p:spPr/>
        <p:txBody>
          <a:bodyPr/>
          <a:lstStyle/>
          <a:p>
            <a:fld id="{C40BE0BB-4A2B-6B48-B29D-A57D95589E52}" type="slidenum">
              <a:rPr kumimoji="1" lang="ko-KR" altLang="en-US" smtClean="0"/>
              <a:t>‹#›</a:t>
            </a:fld>
            <a:endParaRPr kumimoji="1" lang="ko-KR" altLang="en-US"/>
          </a:p>
        </p:txBody>
      </p:sp>
    </p:spTree>
    <p:extLst>
      <p:ext uri="{BB962C8B-B14F-4D97-AF65-F5344CB8AC3E}">
        <p14:creationId xmlns:p14="http://schemas.microsoft.com/office/powerpoint/2010/main" val="2338914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720B3B14-DE3B-031F-48B8-8C673D6258D0}"/>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669F5FDC-9D6A-1407-A362-B6FD9A54B7E2}"/>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390E6725-2179-A294-A7C9-78A18EB9C5B4}"/>
              </a:ext>
            </a:extLst>
          </p:cNvPr>
          <p:cNvSpPr>
            <a:spLocks noGrp="1"/>
          </p:cNvSpPr>
          <p:nvPr>
            <p:ph type="dt" sz="half" idx="10"/>
          </p:nvPr>
        </p:nvSpPr>
        <p:spPr/>
        <p:txBody>
          <a:bodyPr/>
          <a:lstStyle/>
          <a:p>
            <a:fld id="{841A6D1F-3351-488E-B5CC-63067EC33EA8}" type="datetime1">
              <a:rPr kumimoji="1" lang="ko-KR" altLang="en-US" smtClean="0"/>
              <a:t>2024-12-02</a:t>
            </a:fld>
            <a:endParaRPr kumimoji="1" lang="ko-KR" altLang="en-US"/>
          </a:p>
        </p:txBody>
      </p:sp>
      <p:sp>
        <p:nvSpPr>
          <p:cNvPr id="5" name="바닥글 개체 틀 4">
            <a:extLst>
              <a:ext uri="{FF2B5EF4-FFF2-40B4-BE49-F238E27FC236}">
                <a16:creationId xmlns:a16="http://schemas.microsoft.com/office/drawing/2014/main" id="{E8BBC3C0-54A5-B059-4026-76C16DDCF70F}"/>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BB8C9BF8-D469-C808-60B7-26D8894AD086}"/>
              </a:ext>
            </a:extLst>
          </p:cNvPr>
          <p:cNvSpPr>
            <a:spLocks noGrp="1"/>
          </p:cNvSpPr>
          <p:nvPr>
            <p:ph type="sldNum" sz="quarter" idx="12"/>
          </p:nvPr>
        </p:nvSpPr>
        <p:spPr/>
        <p:txBody>
          <a:bodyPr/>
          <a:lstStyle/>
          <a:p>
            <a:fld id="{C40BE0BB-4A2B-6B48-B29D-A57D95589E52}" type="slidenum">
              <a:rPr kumimoji="1" lang="ko-KR" altLang="en-US" smtClean="0"/>
              <a:t>‹#›</a:t>
            </a:fld>
            <a:endParaRPr kumimoji="1" lang="ko-KR" altLang="en-US"/>
          </a:p>
        </p:txBody>
      </p:sp>
    </p:spTree>
    <p:extLst>
      <p:ext uri="{BB962C8B-B14F-4D97-AF65-F5344CB8AC3E}">
        <p14:creationId xmlns:p14="http://schemas.microsoft.com/office/powerpoint/2010/main" val="379073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65CCB3-64A1-8242-CA4E-B99E6DF2296C}"/>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69136CD4-94D5-B279-D18C-492EB67A7339}"/>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FA9E7B2E-D951-FCC9-6D2C-FE417D7E6A9A}"/>
              </a:ext>
            </a:extLst>
          </p:cNvPr>
          <p:cNvSpPr>
            <a:spLocks noGrp="1"/>
          </p:cNvSpPr>
          <p:nvPr>
            <p:ph type="dt" sz="half" idx="10"/>
          </p:nvPr>
        </p:nvSpPr>
        <p:spPr/>
        <p:txBody>
          <a:bodyPr/>
          <a:lstStyle/>
          <a:p>
            <a:fld id="{957363C4-B0C2-403A-A9F6-7F681C2A19CF}" type="datetime1">
              <a:rPr kumimoji="1" lang="ko-KR" altLang="en-US" smtClean="0"/>
              <a:t>2024-12-02</a:t>
            </a:fld>
            <a:endParaRPr kumimoji="1" lang="ko-KR" altLang="en-US"/>
          </a:p>
        </p:txBody>
      </p:sp>
      <p:sp>
        <p:nvSpPr>
          <p:cNvPr id="5" name="바닥글 개체 틀 4">
            <a:extLst>
              <a:ext uri="{FF2B5EF4-FFF2-40B4-BE49-F238E27FC236}">
                <a16:creationId xmlns:a16="http://schemas.microsoft.com/office/drawing/2014/main" id="{BE78A7FB-AF8B-07FC-CF27-1354B137B01B}"/>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400E6DA6-2679-426B-EE90-F0C657E3261E}"/>
              </a:ext>
            </a:extLst>
          </p:cNvPr>
          <p:cNvSpPr>
            <a:spLocks noGrp="1"/>
          </p:cNvSpPr>
          <p:nvPr>
            <p:ph type="sldNum" sz="quarter" idx="12"/>
          </p:nvPr>
        </p:nvSpPr>
        <p:spPr/>
        <p:txBody>
          <a:bodyPr/>
          <a:lstStyle/>
          <a:p>
            <a:fld id="{C40BE0BB-4A2B-6B48-B29D-A57D95589E52}" type="slidenum">
              <a:rPr kumimoji="1" lang="ko-KR" altLang="en-US" smtClean="0"/>
              <a:t>‹#›</a:t>
            </a:fld>
            <a:endParaRPr kumimoji="1" lang="ko-KR" altLang="en-US"/>
          </a:p>
        </p:txBody>
      </p:sp>
    </p:spTree>
    <p:extLst>
      <p:ext uri="{BB962C8B-B14F-4D97-AF65-F5344CB8AC3E}">
        <p14:creationId xmlns:p14="http://schemas.microsoft.com/office/powerpoint/2010/main" val="1880185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755AAC5-D9AC-EA9C-84BE-B099475F1A54}"/>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p>
        </p:txBody>
      </p:sp>
      <p:sp>
        <p:nvSpPr>
          <p:cNvPr id="3" name="텍스트 개체 틀 2">
            <a:extLst>
              <a:ext uri="{FF2B5EF4-FFF2-40B4-BE49-F238E27FC236}">
                <a16:creationId xmlns:a16="http://schemas.microsoft.com/office/drawing/2014/main" id="{9282E338-715A-2216-A41E-E52C2DE8147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B73724E7-6A28-9222-DE85-E628CA4639CD}"/>
              </a:ext>
            </a:extLst>
          </p:cNvPr>
          <p:cNvSpPr>
            <a:spLocks noGrp="1"/>
          </p:cNvSpPr>
          <p:nvPr>
            <p:ph type="dt" sz="half" idx="10"/>
          </p:nvPr>
        </p:nvSpPr>
        <p:spPr/>
        <p:txBody>
          <a:bodyPr/>
          <a:lstStyle/>
          <a:p>
            <a:fld id="{0DE4DCC5-F9EA-479A-909D-5522A2AF936C}" type="datetime1">
              <a:rPr kumimoji="1" lang="ko-KR" altLang="en-US" smtClean="0"/>
              <a:t>2024-12-02</a:t>
            </a:fld>
            <a:endParaRPr kumimoji="1" lang="ko-KR" altLang="en-US"/>
          </a:p>
        </p:txBody>
      </p:sp>
      <p:sp>
        <p:nvSpPr>
          <p:cNvPr id="5" name="바닥글 개체 틀 4">
            <a:extLst>
              <a:ext uri="{FF2B5EF4-FFF2-40B4-BE49-F238E27FC236}">
                <a16:creationId xmlns:a16="http://schemas.microsoft.com/office/drawing/2014/main" id="{48C9B33F-21F7-950B-897A-82B6D44A63C8}"/>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794DB9F7-13E5-94E4-CA9F-6ABDCA6B202F}"/>
              </a:ext>
            </a:extLst>
          </p:cNvPr>
          <p:cNvSpPr>
            <a:spLocks noGrp="1"/>
          </p:cNvSpPr>
          <p:nvPr>
            <p:ph type="sldNum" sz="quarter" idx="12"/>
          </p:nvPr>
        </p:nvSpPr>
        <p:spPr/>
        <p:txBody>
          <a:bodyPr/>
          <a:lstStyle/>
          <a:p>
            <a:fld id="{C40BE0BB-4A2B-6B48-B29D-A57D95589E52}" type="slidenum">
              <a:rPr kumimoji="1" lang="ko-KR" altLang="en-US" smtClean="0"/>
              <a:t>‹#›</a:t>
            </a:fld>
            <a:endParaRPr kumimoji="1" lang="ko-KR" altLang="en-US"/>
          </a:p>
        </p:txBody>
      </p:sp>
    </p:spTree>
    <p:extLst>
      <p:ext uri="{BB962C8B-B14F-4D97-AF65-F5344CB8AC3E}">
        <p14:creationId xmlns:p14="http://schemas.microsoft.com/office/powerpoint/2010/main" val="3962228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1A95CF-7665-A4D6-C4A5-33A834A54DE8}"/>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07727098-6DD5-C542-CC50-C4D0A9D84C39}"/>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내용 개체 틀 3">
            <a:extLst>
              <a:ext uri="{FF2B5EF4-FFF2-40B4-BE49-F238E27FC236}">
                <a16:creationId xmlns:a16="http://schemas.microsoft.com/office/drawing/2014/main" id="{1B462852-5F8A-1F29-93DD-19FCB7C8C4BF}"/>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날짜 개체 틀 4">
            <a:extLst>
              <a:ext uri="{FF2B5EF4-FFF2-40B4-BE49-F238E27FC236}">
                <a16:creationId xmlns:a16="http://schemas.microsoft.com/office/drawing/2014/main" id="{78E419E6-C531-6974-13B8-F315E3C5770B}"/>
              </a:ext>
            </a:extLst>
          </p:cNvPr>
          <p:cNvSpPr>
            <a:spLocks noGrp="1"/>
          </p:cNvSpPr>
          <p:nvPr>
            <p:ph type="dt" sz="half" idx="10"/>
          </p:nvPr>
        </p:nvSpPr>
        <p:spPr/>
        <p:txBody>
          <a:bodyPr/>
          <a:lstStyle/>
          <a:p>
            <a:fld id="{86124B01-064C-4BEC-A357-07137A5051F0}" type="datetime1">
              <a:rPr kumimoji="1" lang="ko-KR" altLang="en-US" smtClean="0"/>
              <a:t>2024-12-02</a:t>
            </a:fld>
            <a:endParaRPr kumimoji="1" lang="ko-KR" altLang="en-US"/>
          </a:p>
        </p:txBody>
      </p:sp>
      <p:sp>
        <p:nvSpPr>
          <p:cNvPr id="6" name="바닥글 개체 틀 5">
            <a:extLst>
              <a:ext uri="{FF2B5EF4-FFF2-40B4-BE49-F238E27FC236}">
                <a16:creationId xmlns:a16="http://schemas.microsoft.com/office/drawing/2014/main" id="{845A947B-A31D-5BD0-20AC-3E5A558ADDF4}"/>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C3B68DC3-A64D-AEC4-A5EB-9DD529725CBF}"/>
              </a:ext>
            </a:extLst>
          </p:cNvPr>
          <p:cNvSpPr>
            <a:spLocks noGrp="1"/>
          </p:cNvSpPr>
          <p:nvPr>
            <p:ph type="sldNum" sz="quarter" idx="12"/>
          </p:nvPr>
        </p:nvSpPr>
        <p:spPr/>
        <p:txBody>
          <a:bodyPr/>
          <a:lstStyle/>
          <a:p>
            <a:fld id="{C40BE0BB-4A2B-6B48-B29D-A57D95589E52}" type="slidenum">
              <a:rPr kumimoji="1" lang="ko-KR" altLang="en-US" smtClean="0"/>
              <a:t>‹#›</a:t>
            </a:fld>
            <a:endParaRPr kumimoji="1" lang="ko-KR" altLang="en-US"/>
          </a:p>
        </p:txBody>
      </p:sp>
    </p:spTree>
    <p:extLst>
      <p:ext uri="{BB962C8B-B14F-4D97-AF65-F5344CB8AC3E}">
        <p14:creationId xmlns:p14="http://schemas.microsoft.com/office/powerpoint/2010/main" val="3632713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23A937-A0B2-EFC3-9D29-DA8F1482D6D4}"/>
              </a:ext>
            </a:extLst>
          </p:cNvPr>
          <p:cNvSpPr>
            <a:spLocks noGrp="1"/>
          </p:cNvSpPr>
          <p:nvPr>
            <p:ph type="title"/>
          </p:nvPr>
        </p:nvSpPr>
        <p:spPr>
          <a:xfrm>
            <a:off x="839788" y="365125"/>
            <a:ext cx="10515600" cy="1325563"/>
          </a:xfrm>
        </p:spPr>
        <p:txBody>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520E6DDE-905C-2268-798A-EA4682A07E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7528A48B-C23E-C7AA-D2C2-EA492137127A}"/>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텍스트 개체 틀 4">
            <a:extLst>
              <a:ext uri="{FF2B5EF4-FFF2-40B4-BE49-F238E27FC236}">
                <a16:creationId xmlns:a16="http://schemas.microsoft.com/office/drawing/2014/main" id="{E3948BAB-A8BC-B77A-1ECC-0EF6A57EF5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7F0AF67A-166B-18C9-48D0-365C4FC1D555}"/>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7" name="날짜 개체 틀 6">
            <a:extLst>
              <a:ext uri="{FF2B5EF4-FFF2-40B4-BE49-F238E27FC236}">
                <a16:creationId xmlns:a16="http://schemas.microsoft.com/office/drawing/2014/main" id="{D73B619E-48E1-4431-4685-1CD85ABE0714}"/>
              </a:ext>
            </a:extLst>
          </p:cNvPr>
          <p:cNvSpPr>
            <a:spLocks noGrp="1"/>
          </p:cNvSpPr>
          <p:nvPr>
            <p:ph type="dt" sz="half" idx="10"/>
          </p:nvPr>
        </p:nvSpPr>
        <p:spPr/>
        <p:txBody>
          <a:bodyPr/>
          <a:lstStyle/>
          <a:p>
            <a:fld id="{82FF3B26-B6AD-4138-B229-7E73822D7BFF}" type="datetime1">
              <a:rPr kumimoji="1" lang="ko-KR" altLang="en-US" smtClean="0"/>
              <a:t>2024-12-02</a:t>
            </a:fld>
            <a:endParaRPr kumimoji="1" lang="ko-KR" altLang="en-US"/>
          </a:p>
        </p:txBody>
      </p:sp>
      <p:sp>
        <p:nvSpPr>
          <p:cNvPr id="8" name="바닥글 개체 틀 7">
            <a:extLst>
              <a:ext uri="{FF2B5EF4-FFF2-40B4-BE49-F238E27FC236}">
                <a16:creationId xmlns:a16="http://schemas.microsoft.com/office/drawing/2014/main" id="{BC193F02-E56A-F76A-E337-179E17E51ECB}"/>
              </a:ext>
            </a:extLst>
          </p:cNvPr>
          <p:cNvSpPr>
            <a:spLocks noGrp="1"/>
          </p:cNvSpPr>
          <p:nvPr>
            <p:ph type="ftr" sz="quarter" idx="11"/>
          </p:nvPr>
        </p:nvSpPr>
        <p:spPr/>
        <p:txBody>
          <a:bodyPr/>
          <a:lstStyle/>
          <a:p>
            <a:endParaRPr kumimoji="1" lang="ko-KR" altLang="en-US"/>
          </a:p>
        </p:txBody>
      </p:sp>
      <p:sp>
        <p:nvSpPr>
          <p:cNvPr id="9" name="슬라이드 번호 개체 틀 8">
            <a:extLst>
              <a:ext uri="{FF2B5EF4-FFF2-40B4-BE49-F238E27FC236}">
                <a16:creationId xmlns:a16="http://schemas.microsoft.com/office/drawing/2014/main" id="{BB4A6880-032A-C99B-B3F3-BF3A52B349B3}"/>
              </a:ext>
            </a:extLst>
          </p:cNvPr>
          <p:cNvSpPr>
            <a:spLocks noGrp="1"/>
          </p:cNvSpPr>
          <p:nvPr>
            <p:ph type="sldNum" sz="quarter" idx="12"/>
          </p:nvPr>
        </p:nvSpPr>
        <p:spPr/>
        <p:txBody>
          <a:bodyPr/>
          <a:lstStyle/>
          <a:p>
            <a:fld id="{C40BE0BB-4A2B-6B48-B29D-A57D95589E52}" type="slidenum">
              <a:rPr kumimoji="1" lang="ko-KR" altLang="en-US" smtClean="0"/>
              <a:t>‹#›</a:t>
            </a:fld>
            <a:endParaRPr kumimoji="1" lang="ko-KR" altLang="en-US"/>
          </a:p>
        </p:txBody>
      </p:sp>
    </p:spTree>
    <p:extLst>
      <p:ext uri="{BB962C8B-B14F-4D97-AF65-F5344CB8AC3E}">
        <p14:creationId xmlns:p14="http://schemas.microsoft.com/office/powerpoint/2010/main" val="1202817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5F0185-A50F-1CD0-BE9A-A8BD207F221B}"/>
              </a:ext>
            </a:extLst>
          </p:cNvPr>
          <p:cNvSpPr>
            <a:spLocks noGrp="1"/>
          </p:cNvSpPr>
          <p:nvPr>
            <p:ph type="title"/>
          </p:nvPr>
        </p:nvSpPr>
        <p:spPr/>
        <p:txBody>
          <a:bodyPr/>
          <a:lstStyle/>
          <a:p>
            <a:r>
              <a:rPr kumimoji="1" lang="ko-KR" altLang="en-US"/>
              <a:t>마스터 제목 스타일 편집</a:t>
            </a:r>
          </a:p>
        </p:txBody>
      </p:sp>
      <p:sp>
        <p:nvSpPr>
          <p:cNvPr id="3" name="날짜 개체 틀 2">
            <a:extLst>
              <a:ext uri="{FF2B5EF4-FFF2-40B4-BE49-F238E27FC236}">
                <a16:creationId xmlns:a16="http://schemas.microsoft.com/office/drawing/2014/main" id="{2F91D63F-26B9-818A-6EB8-A254B5CF4C54}"/>
              </a:ext>
            </a:extLst>
          </p:cNvPr>
          <p:cNvSpPr>
            <a:spLocks noGrp="1"/>
          </p:cNvSpPr>
          <p:nvPr>
            <p:ph type="dt" sz="half" idx="10"/>
          </p:nvPr>
        </p:nvSpPr>
        <p:spPr/>
        <p:txBody>
          <a:bodyPr/>
          <a:lstStyle/>
          <a:p>
            <a:fld id="{5C66404A-57FF-4D1F-BCB8-D87868FE13EB}" type="datetime1">
              <a:rPr kumimoji="1" lang="ko-KR" altLang="en-US" smtClean="0"/>
              <a:t>2024-12-02</a:t>
            </a:fld>
            <a:endParaRPr kumimoji="1" lang="ko-KR" altLang="en-US"/>
          </a:p>
        </p:txBody>
      </p:sp>
      <p:sp>
        <p:nvSpPr>
          <p:cNvPr id="4" name="바닥글 개체 틀 3">
            <a:extLst>
              <a:ext uri="{FF2B5EF4-FFF2-40B4-BE49-F238E27FC236}">
                <a16:creationId xmlns:a16="http://schemas.microsoft.com/office/drawing/2014/main" id="{08EC272A-E164-4B0D-E3D1-9EFA094146B7}"/>
              </a:ext>
            </a:extLst>
          </p:cNvPr>
          <p:cNvSpPr>
            <a:spLocks noGrp="1"/>
          </p:cNvSpPr>
          <p:nvPr>
            <p:ph type="ftr" sz="quarter" idx="11"/>
          </p:nvPr>
        </p:nvSpPr>
        <p:spPr/>
        <p:txBody>
          <a:bodyPr/>
          <a:lstStyle/>
          <a:p>
            <a:endParaRPr kumimoji="1" lang="ko-KR" altLang="en-US"/>
          </a:p>
        </p:txBody>
      </p:sp>
      <p:sp>
        <p:nvSpPr>
          <p:cNvPr id="5" name="슬라이드 번호 개체 틀 4">
            <a:extLst>
              <a:ext uri="{FF2B5EF4-FFF2-40B4-BE49-F238E27FC236}">
                <a16:creationId xmlns:a16="http://schemas.microsoft.com/office/drawing/2014/main" id="{EF49F92B-4864-2B42-A7F8-42849E2D6CB6}"/>
              </a:ext>
            </a:extLst>
          </p:cNvPr>
          <p:cNvSpPr>
            <a:spLocks noGrp="1"/>
          </p:cNvSpPr>
          <p:nvPr>
            <p:ph type="sldNum" sz="quarter" idx="12"/>
          </p:nvPr>
        </p:nvSpPr>
        <p:spPr/>
        <p:txBody>
          <a:bodyPr/>
          <a:lstStyle/>
          <a:p>
            <a:fld id="{C40BE0BB-4A2B-6B48-B29D-A57D95589E52}" type="slidenum">
              <a:rPr kumimoji="1" lang="ko-KR" altLang="en-US" smtClean="0"/>
              <a:t>‹#›</a:t>
            </a:fld>
            <a:endParaRPr kumimoji="1" lang="ko-KR" altLang="en-US"/>
          </a:p>
        </p:txBody>
      </p:sp>
    </p:spTree>
    <p:extLst>
      <p:ext uri="{BB962C8B-B14F-4D97-AF65-F5344CB8AC3E}">
        <p14:creationId xmlns:p14="http://schemas.microsoft.com/office/powerpoint/2010/main" val="1559914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965FBECB-6263-8C75-F9F6-1714170E7FC6}"/>
              </a:ext>
            </a:extLst>
          </p:cNvPr>
          <p:cNvSpPr>
            <a:spLocks noGrp="1"/>
          </p:cNvSpPr>
          <p:nvPr>
            <p:ph type="dt" sz="half" idx="10"/>
          </p:nvPr>
        </p:nvSpPr>
        <p:spPr/>
        <p:txBody>
          <a:bodyPr/>
          <a:lstStyle/>
          <a:p>
            <a:fld id="{267C80AB-0218-43BF-9A97-D9E99F683A42}" type="datetime1">
              <a:rPr kumimoji="1" lang="ko-KR" altLang="en-US" smtClean="0"/>
              <a:t>2024-12-02</a:t>
            </a:fld>
            <a:endParaRPr kumimoji="1" lang="ko-KR" altLang="en-US"/>
          </a:p>
        </p:txBody>
      </p:sp>
      <p:sp>
        <p:nvSpPr>
          <p:cNvPr id="3" name="바닥글 개체 틀 2">
            <a:extLst>
              <a:ext uri="{FF2B5EF4-FFF2-40B4-BE49-F238E27FC236}">
                <a16:creationId xmlns:a16="http://schemas.microsoft.com/office/drawing/2014/main" id="{9AF22C7B-CB2A-43D6-7D58-9A9362EB679E}"/>
              </a:ext>
            </a:extLst>
          </p:cNvPr>
          <p:cNvSpPr>
            <a:spLocks noGrp="1"/>
          </p:cNvSpPr>
          <p:nvPr>
            <p:ph type="ftr"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4E7C39E4-6AD2-E0E4-09D6-13618C515795}"/>
              </a:ext>
            </a:extLst>
          </p:cNvPr>
          <p:cNvSpPr>
            <a:spLocks noGrp="1"/>
          </p:cNvSpPr>
          <p:nvPr>
            <p:ph type="sldNum" sz="quarter" idx="12"/>
          </p:nvPr>
        </p:nvSpPr>
        <p:spPr/>
        <p:txBody>
          <a:bodyPr/>
          <a:lstStyle/>
          <a:p>
            <a:fld id="{C40BE0BB-4A2B-6B48-B29D-A57D95589E52}" type="slidenum">
              <a:rPr kumimoji="1" lang="ko-KR" altLang="en-US" smtClean="0"/>
              <a:t>‹#›</a:t>
            </a:fld>
            <a:endParaRPr kumimoji="1" lang="ko-KR" altLang="en-US"/>
          </a:p>
        </p:txBody>
      </p:sp>
    </p:spTree>
    <p:extLst>
      <p:ext uri="{BB962C8B-B14F-4D97-AF65-F5344CB8AC3E}">
        <p14:creationId xmlns:p14="http://schemas.microsoft.com/office/powerpoint/2010/main" val="1694300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736A79-74DD-8C53-631D-DF7B7373C071}"/>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내용 개체 틀 2">
            <a:extLst>
              <a:ext uri="{FF2B5EF4-FFF2-40B4-BE49-F238E27FC236}">
                <a16:creationId xmlns:a16="http://schemas.microsoft.com/office/drawing/2014/main" id="{56331293-CB63-E809-95C0-5E0C1AE6D7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텍스트 개체 틀 3">
            <a:extLst>
              <a:ext uri="{FF2B5EF4-FFF2-40B4-BE49-F238E27FC236}">
                <a16:creationId xmlns:a16="http://schemas.microsoft.com/office/drawing/2014/main" id="{29030C49-2B6E-18EE-00B9-A276208F89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15207A1F-35E7-B3A2-7F15-4973C686EFB1}"/>
              </a:ext>
            </a:extLst>
          </p:cNvPr>
          <p:cNvSpPr>
            <a:spLocks noGrp="1"/>
          </p:cNvSpPr>
          <p:nvPr>
            <p:ph type="dt" sz="half" idx="10"/>
          </p:nvPr>
        </p:nvSpPr>
        <p:spPr/>
        <p:txBody>
          <a:bodyPr/>
          <a:lstStyle/>
          <a:p>
            <a:fld id="{3FF5A812-22A6-46A3-A387-262F2B50FCCE}" type="datetime1">
              <a:rPr kumimoji="1" lang="ko-KR" altLang="en-US" smtClean="0"/>
              <a:t>2024-12-02</a:t>
            </a:fld>
            <a:endParaRPr kumimoji="1" lang="ko-KR" altLang="en-US"/>
          </a:p>
        </p:txBody>
      </p:sp>
      <p:sp>
        <p:nvSpPr>
          <p:cNvPr id="6" name="바닥글 개체 틀 5">
            <a:extLst>
              <a:ext uri="{FF2B5EF4-FFF2-40B4-BE49-F238E27FC236}">
                <a16:creationId xmlns:a16="http://schemas.microsoft.com/office/drawing/2014/main" id="{8D0BAA5A-5530-4A8D-5D7E-B8F600083F4F}"/>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4E79D5BE-764C-D4FE-D4EF-CE18C312A14E}"/>
              </a:ext>
            </a:extLst>
          </p:cNvPr>
          <p:cNvSpPr>
            <a:spLocks noGrp="1"/>
          </p:cNvSpPr>
          <p:nvPr>
            <p:ph type="sldNum" sz="quarter" idx="12"/>
          </p:nvPr>
        </p:nvSpPr>
        <p:spPr/>
        <p:txBody>
          <a:bodyPr/>
          <a:lstStyle/>
          <a:p>
            <a:fld id="{C40BE0BB-4A2B-6B48-B29D-A57D95589E52}" type="slidenum">
              <a:rPr kumimoji="1" lang="ko-KR" altLang="en-US" smtClean="0"/>
              <a:t>‹#›</a:t>
            </a:fld>
            <a:endParaRPr kumimoji="1" lang="ko-KR" altLang="en-US"/>
          </a:p>
        </p:txBody>
      </p:sp>
    </p:spTree>
    <p:extLst>
      <p:ext uri="{BB962C8B-B14F-4D97-AF65-F5344CB8AC3E}">
        <p14:creationId xmlns:p14="http://schemas.microsoft.com/office/powerpoint/2010/main" val="3945394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D46E17-2AF7-8861-8969-EF1767842A88}"/>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그림 개체 틀 2">
            <a:extLst>
              <a:ext uri="{FF2B5EF4-FFF2-40B4-BE49-F238E27FC236}">
                <a16:creationId xmlns:a16="http://schemas.microsoft.com/office/drawing/2014/main" id="{9EDFA518-6044-BDE5-F6E4-4DC62DE31F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a:extLst>
              <a:ext uri="{FF2B5EF4-FFF2-40B4-BE49-F238E27FC236}">
                <a16:creationId xmlns:a16="http://schemas.microsoft.com/office/drawing/2014/main" id="{6640F40B-C169-63CB-875B-E379BB5222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568E4DA2-B646-8CFB-80C7-97BD41E1A59A}"/>
              </a:ext>
            </a:extLst>
          </p:cNvPr>
          <p:cNvSpPr>
            <a:spLocks noGrp="1"/>
          </p:cNvSpPr>
          <p:nvPr>
            <p:ph type="dt" sz="half" idx="10"/>
          </p:nvPr>
        </p:nvSpPr>
        <p:spPr/>
        <p:txBody>
          <a:bodyPr/>
          <a:lstStyle/>
          <a:p>
            <a:fld id="{18EE0282-B173-495F-8B33-871E20B9BB36}" type="datetime1">
              <a:rPr kumimoji="1" lang="ko-KR" altLang="en-US" smtClean="0"/>
              <a:t>2024-12-02</a:t>
            </a:fld>
            <a:endParaRPr kumimoji="1" lang="ko-KR" altLang="en-US"/>
          </a:p>
        </p:txBody>
      </p:sp>
      <p:sp>
        <p:nvSpPr>
          <p:cNvPr id="6" name="바닥글 개체 틀 5">
            <a:extLst>
              <a:ext uri="{FF2B5EF4-FFF2-40B4-BE49-F238E27FC236}">
                <a16:creationId xmlns:a16="http://schemas.microsoft.com/office/drawing/2014/main" id="{8A9CD3AB-48C4-496B-A2C7-8C3F74647E6D}"/>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48DCBF6B-F4D2-AD29-BAC7-395CDA926B94}"/>
              </a:ext>
            </a:extLst>
          </p:cNvPr>
          <p:cNvSpPr>
            <a:spLocks noGrp="1"/>
          </p:cNvSpPr>
          <p:nvPr>
            <p:ph type="sldNum" sz="quarter" idx="12"/>
          </p:nvPr>
        </p:nvSpPr>
        <p:spPr/>
        <p:txBody>
          <a:bodyPr/>
          <a:lstStyle/>
          <a:p>
            <a:fld id="{C40BE0BB-4A2B-6B48-B29D-A57D95589E52}" type="slidenum">
              <a:rPr kumimoji="1" lang="ko-KR" altLang="en-US" smtClean="0"/>
              <a:t>‹#›</a:t>
            </a:fld>
            <a:endParaRPr kumimoji="1" lang="ko-KR" altLang="en-US"/>
          </a:p>
        </p:txBody>
      </p:sp>
    </p:spTree>
    <p:extLst>
      <p:ext uri="{BB962C8B-B14F-4D97-AF65-F5344CB8AC3E}">
        <p14:creationId xmlns:p14="http://schemas.microsoft.com/office/powerpoint/2010/main" val="3164731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1849102-FE20-B31F-C6D2-AD993ED2DB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D5756A70-A239-F3AC-0978-15EBB611B7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67BD9B58-557B-C84D-B9B9-A76633DB9C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7F4A650-55C7-4FD1-AEE4-3810CCE6AE3A}" type="datetime1">
              <a:rPr kumimoji="1" lang="ko-KR" altLang="en-US" smtClean="0"/>
              <a:t>2024-12-02</a:t>
            </a:fld>
            <a:endParaRPr kumimoji="1" lang="ko-KR" altLang="en-US"/>
          </a:p>
        </p:txBody>
      </p:sp>
      <p:sp>
        <p:nvSpPr>
          <p:cNvPr id="5" name="바닥글 개체 틀 4">
            <a:extLst>
              <a:ext uri="{FF2B5EF4-FFF2-40B4-BE49-F238E27FC236}">
                <a16:creationId xmlns:a16="http://schemas.microsoft.com/office/drawing/2014/main" id="{FE5F432B-B137-03B6-3AD2-5C13653FEB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C36BF3B9-B02C-7019-287A-1A7AEA01584F}"/>
              </a:ext>
            </a:extLst>
          </p:cNvPr>
          <p:cNvSpPr>
            <a:spLocks noGrp="1"/>
          </p:cNvSpPr>
          <p:nvPr>
            <p:ph type="sldNum" sz="quarter" idx="4"/>
          </p:nvPr>
        </p:nvSpPr>
        <p:spPr>
          <a:xfrm>
            <a:off x="9183806"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40BE0BB-4A2B-6B48-B29D-A57D95589E52}" type="slidenum">
              <a:rPr kumimoji="1" lang="ko-KR" altLang="en-US" smtClean="0"/>
              <a:t>‹#›</a:t>
            </a:fld>
            <a:endParaRPr kumimoji="1" lang="ko-KR" altLang="en-US" dirty="0"/>
          </a:p>
        </p:txBody>
      </p:sp>
    </p:spTree>
    <p:extLst>
      <p:ext uri="{BB962C8B-B14F-4D97-AF65-F5344CB8AC3E}">
        <p14:creationId xmlns:p14="http://schemas.microsoft.com/office/powerpoint/2010/main" val="3457827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zh.wikipedia.org/zh-tw/GPT-3.5" TargetMode="Externa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hyperlink" Target="https://seller0854.tistory.com/35" TargetMode="External"/><Relationship Id="rId4" Type="http://schemas.openxmlformats.org/officeDocument/2006/relationships/image" Target="../media/image3.jp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hyperlink" Target="https://arxiv.org/abs/2112.10741" TargetMode="External"/><Relationship Id="rId3" Type="http://schemas.openxmlformats.org/officeDocument/2006/relationships/image" Target="../media/image1.png"/><Relationship Id="rId7" Type="http://schemas.openxmlformats.org/officeDocument/2006/relationships/hyperlink" Target="https://proceedings.neurips.cc/paper/2020/hash/4c5bcfec8584af0d967f1ab10179ca4b-Abstract.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arxiv.org/abs/2010.02502" TargetMode="External"/><Relationship Id="rId5" Type="http://schemas.openxmlformats.org/officeDocument/2006/relationships/hyperlink" Target="https://arxiv.org/abs/2402.07927" TargetMode="External"/><Relationship Id="rId10" Type="http://schemas.openxmlformats.org/officeDocument/2006/relationships/hyperlink" Target="https://arxiv.org/abs/2303.16634" TargetMode="External"/><Relationship Id="rId4" Type="http://schemas.openxmlformats.org/officeDocument/2006/relationships/hyperlink" Target="https://arxiv.org/abs/2407.12994" TargetMode="External"/><Relationship Id="rId9" Type="http://schemas.openxmlformats.org/officeDocument/2006/relationships/hyperlink" Target="https://arxiv.org/abs/2207.1259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pixabay.com/ko/%EB%89%B4%EC%8A%A4-%EC%8B%A0%EB%AC%B8-%EC%9B%8C%EB%93%9C-%EC%A7%80%EA%B8%88%EA%B9%8C%EC%A7%80-654330/"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seller0854.tistory.com/35" TargetMode="External"/><Relationship Id="rId10" Type="http://schemas.openxmlformats.org/officeDocument/2006/relationships/image" Target="../media/image6.jpeg"/><Relationship Id="rId4" Type="http://schemas.openxmlformats.org/officeDocument/2006/relationships/image" Target="../media/image3.jpg"/><Relationship Id="rId9" Type="http://schemas.openxmlformats.org/officeDocument/2006/relationships/hyperlink" Target="https://zh.wikipedia.org/zh-tw/GPT-3.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zh.wikipedia.org/zh-tw/GPT-3.5"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pixabay.com/ko/%EB%89%B4%EC%8A%A4-%EC%8B%A0%EB%AC%B8-%EC%9B%8C%EB%93%9C-%EC%A7%80%EA%B8%88%EA%B9%8C%EC%A7%80-654330/" TargetMode="Externa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p:nvPr/>
        </p:nvSpPr>
        <p:spPr>
          <a:xfrm rot="-5400000">
            <a:off x="2667000" y="-2667000"/>
            <a:ext cx="6858000" cy="12192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63" t="-3629" r="-74151" b="-2745"/>
            </a:stretch>
          </a:blipFill>
          <a:ln>
            <a:noFill/>
          </a:ln>
        </p:spPr>
        <p:txBody>
          <a:bodyPr spcFirstLastPara="1" wrap="square" lIns="60967" tIns="30467" rIns="60967" bIns="30467" anchor="t" anchorCtr="0">
            <a:noAutofit/>
          </a:bodyPr>
          <a:lstStyle/>
          <a:p>
            <a:endParaRPr sz="1200" dirty="0">
              <a:solidFill>
                <a:schemeClr val="dk1"/>
              </a:solidFill>
              <a:latin typeface="Calibri"/>
              <a:ea typeface="Calibri"/>
              <a:cs typeface="Calibri"/>
              <a:sym typeface="Calibri"/>
            </a:endParaRPr>
          </a:p>
        </p:txBody>
      </p:sp>
      <p:sp>
        <p:nvSpPr>
          <p:cNvPr id="2" name="직사각형 1">
            <a:extLst>
              <a:ext uri="{FF2B5EF4-FFF2-40B4-BE49-F238E27FC236}">
                <a16:creationId xmlns:a16="http://schemas.microsoft.com/office/drawing/2014/main" id="{C3138393-E355-290D-E56D-2069EF913711}"/>
              </a:ext>
            </a:extLst>
          </p:cNvPr>
          <p:cNvSpPr/>
          <p:nvPr/>
        </p:nvSpPr>
        <p:spPr>
          <a:xfrm>
            <a:off x="-1" y="4158983"/>
            <a:ext cx="12191998" cy="536894"/>
          </a:xfrm>
          <a:prstGeom prst="rect">
            <a:avLst/>
          </a:prstGeom>
          <a:solidFill>
            <a:schemeClr val="tx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5" name="Google Shape;145;p25"/>
          <p:cNvSpPr txBox="1"/>
          <p:nvPr/>
        </p:nvSpPr>
        <p:spPr>
          <a:xfrm>
            <a:off x="3243943" y="2524299"/>
            <a:ext cx="6250024" cy="954749"/>
          </a:xfrm>
          <a:prstGeom prst="rect">
            <a:avLst/>
          </a:prstGeom>
          <a:noFill/>
          <a:ln>
            <a:noFill/>
          </a:ln>
        </p:spPr>
        <p:txBody>
          <a:bodyPr spcFirstLastPara="1" wrap="square" lIns="0" tIns="0" rIns="0" bIns="0" anchor="t" anchorCtr="0">
            <a:spAutoFit/>
          </a:bodyPr>
          <a:lstStyle/>
          <a:p>
            <a:pPr algn="ctr">
              <a:lnSpc>
                <a:spcPct val="93999"/>
              </a:lnSpc>
            </a:pPr>
            <a:r>
              <a:rPr lang="en-US" altLang="ko" sz="6600" dirty="0" err="1">
                <a:solidFill>
                  <a:schemeClr val="tx2">
                    <a:lumMod val="50000"/>
                    <a:lumOff val="50000"/>
                  </a:schemeClr>
                </a:solidFill>
                <a:latin typeface="S-Core Dream 7 ExtraBold" panose="020B0503030302020204" pitchFamily="34" charset="-127"/>
                <a:ea typeface="S-Core Dream 7 ExtraBold" panose="020B0503030302020204" pitchFamily="34" charset="-127"/>
                <a:cs typeface="DM Sans"/>
                <a:sym typeface="DM Sans"/>
              </a:rPr>
              <a:t>NewsToCartoon</a:t>
            </a:r>
            <a:endParaRPr sz="700" dirty="0">
              <a:solidFill>
                <a:schemeClr val="tx2">
                  <a:lumMod val="50000"/>
                  <a:lumOff val="50000"/>
                </a:schemeClr>
              </a:solidFill>
              <a:latin typeface="S-Core Dream 7 ExtraBold" panose="020B0503030302020204" pitchFamily="34" charset="-127"/>
              <a:ea typeface="S-Core Dream 7 ExtraBold" panose="020B0503030302020204" pitchFamily="34" charset="-127"/>
            </a:endParaRPr>
          </a:p>
        </p:txBody>
      </p:sp>
      <p:sp>
        <p:nvSpPr>
          <p:cNvPr id="146" name="Google Shape;146;p25"/>
          <p:cNvSpPr txBox="1"/>
          <p:nvPr/>
        </p:nvSpPr>
        <p:spPr>
          <a:xfrm>
            <a:off x="4331799" y="5318976"/>
            <a:ext cx="3528400" cy="461665"/>
          </a:xfrm>
          <a:prstGeom prst="rect">
            <a:avLst/>
          </a:prstGeom>
          <a:noFill/>
          <a:ln>
            <a:noFill/>
          </a:ln>
        </p:spPr>
        <p:txBody>
          <a:bodyPr spcFirstLastPara="1" wrap="square" lIns="0" tIns="0" rIns="0" bIns="0" anchor="t" anchorCtr="0">
            <a:spAutoFit/>
          </a:bodyPr>
          <a:lstStyle/>
          <a:p>
            <a:pPr algn="ctr"/>
            <a:r>
              <a:rPr lang="en-US" altLang="ko" sz="1500" b="1" dirty="0">
                <a:latin typeface="S-Core Dream 6 Bold" panose="020B0503030302020204" pitchFamily="34" charset="-127"/>
                <a:ea typeface="S-Core Dream 6 Bold" panose="020B0503030302020204" pitchFamily="34" charset="-127"/>
              </a:rPr>
              <a:t>AI</a:t>
            </a:r>
            <a:r>
              <a:rPr lang="ko-KR" altLang="en-US" sz="1500" b="1" dirty="0">
                <a:latin typeface="S-Core Dream 6 Bold" panose="020B0503030302020204" pitchFamily="34" charset="-127"/>
                <a:ea typeface="S-Core Dream 6 Bold" panose="020B0503030302020204" pitchFamily="34" charset="-127"/>
              </a:rPr>
              <a:t>융합학부</a:t>
            </a:r>
            <a:endParaRPr lang="en-US" altLang="ko" sz="1500" b="1" dirty="0">
              <a:latin typeface="S-Core Dream 6 Bold" panose="020B0503030302020204" pitchFamily="34" charset="-127"/>
              <a:ea typeface="S-Core Dream 6 Bold" panose="020B0503030302020204" pitchFamily="34" charset="-127"/>
            </a:endParaRPr>
          </a:p>
          <a:p>
            <a:pPr algn="ctr"/>
            <a:r>
              <a:rPr lang="en-US" altLang="ko" sz="1500" b="1" dirty="0">
                <a:latin typeface="S-Core Dream 6 Bold" panose="020B0503030302020204" pitchFamily="34" charset="-127"/>
                <a:ea typeface="S-Core Dream 6 Bold" panose="020B0503030302020204" pitchFamily="34" charset="-127"/>
              </a:rPr>
              <a:t>20193124 </a:t>
            </a:r>
            <a:r>
              <a:rPr lang="ko-KR" altLang="en-US" sz="1500" b="1" dirty="0">
                <a:latin typeface="S-Core Dream 6 Bold" panose="020B0503030302020204" pitchFamily="34" charset="-127"/>
                <a:ea typeface="S-Core Dream 6 Bold" panose="020B0503030302020204" pitchFamily="34" charset="-127"/>
              </a:rPr>
              <a:t>고경빈</a:t>
            </a:r>
            <a:endParaRPr sz="1500" b="1" dirty="0">
              <a:latin typeface="S-Core Dream 6 Bold" panose="020B0503030302020204" pitchFamily="34" charset="-127"/>
              <a:ea typeface="S-Core Dream 6 Bold" panose="020B0503030302020204" pitchFamily="34" charset="-127"/>
            </a:endParaRPr>
          </a:p>
        </p:txBody>
      </p:sp>
      <p:sp>
        <p:nvSpPr>
          <p:cNvPr id="149" name="Google Shape;149;p25"/>
          <p:cNvSpPr txBox="1"/>
          <p:nvPr/>
        </p:nvSpPr>
        <p:spPr>
          <a:xfrm>
            <a:off x="1100861" y="4306956"/>
            <a:ext cx="9990274" cy="307777"/>
          </a:xfrm>
          <a:prstGeom prst="rect">
            <a:avLst/>
          </a:prstGeom>
          <a:noFill/>
          <a:ln>
            <a:noFill/>
          </a:ln>
        </p:spPr>
        <p:txBody>
          <a:bodyPr spcFirstLastPara="1" wrap="square" lIns="0" tIns="0" rIns="0" bIns="0" anchor="t" anchorCtr="0">
            <a:spAutoFit/>
          </a:bodyPr>
          <a:lstStyle/>
          <a:p>
            <a:pPr algn="ctr"/>
            <a:r>
              <a:rPr lang="en-US" altLang="ko-KR" sz="2000" dirty="0">
                <a:latin typeface="S-Core Dream 5 Medium" panose="020B0503030302020204" pitchFamily="34" charset="-127"/>
                <a:ea typeface="S-Core Dream 5 Medium" panose="020B0503030302020204" pitchFamily="34" charset="-127"/>
                <a:cs typeface="NanumGothic"/>
                <a:sym typeface="Nanum Gothic"/>
              </a:rPr>
              <a:t>Easy way to read news</a:t>
            </a:r>
            <a:endParaRPr lang="ko-KR" altLang="en-US" sz="2000" dirty="0">
              <a:latin typeface="S-Core Dream 5 Medium" panose="020B0503030302020204" pitchFamily="34" charset="-127"/>
              <a:ea typeface="S-Core Dream 5 Medium" panose="020B0503030302020204" pitchFamily="34" charset="-127"/>
              <a:cs typeface="NanumGothic"/>
              <a:sym typeface="Nanum Gothic"/>
            </a:endParaRPr>
          </a:p>
        </p:txBody>
      </p:sp>
      <p:sp>
        <p:nvSpPr>
          <p:cNvPr id="3" name="슬라이드 번호 개체 틀 2">
            <a:extLst>
              <a:ext uri="{FF2B5EF4-FFF2-40B4-BE49-F238E27FC236}">
                <a16:creationId xmlns:a16="http://schemas.microsoft.com/office/drawing/2014/main" id="{77A23166-5CFA-6660-DD42-EAABE4519C5A}"/>
              </a:ext>
            </a:extLst>
          </p:cNvPr>
          <p:cNvSpPr>
            <a:spLocks noGrp="1"/>
          </p:cNvSpPr>
          <p:nvPr>
            <p:ph type="sldNum" sz="quarter" idx="12"/>
          </p:nvPr>
        </p:nvSpPr>
        <p:spPr/>
        <p:txBody>
          <a:bodyPr/>
          <a:lstStyle/>
          <a:p>
            <a:fld id="{C40BE0BB-4A2B-6B48-B29D-A57D95589E52}" type="slidenum">
              <a:rPr kumimoji="1" lang="ko-KR" altLang="en-US" smtClean="0"/>
              <a:t>1</a:t>
            </a:fld>
            <a:endParaRPr kumimoji="1" lang="ko-KR"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80E02D1F-EDB3-5B44-8644-8B70F80A393E}"/>
            </a:ext>
          </a:extLst>
        </p:cNvPr>
        <p:cNvGrpSpPr/>
        <p:nvPr/>
      </p:nvGrpSpPr>
      <p:grpSpPr>
        <a:xfrm>
          <a:off x="0" y="0"/>
          <a:ext cx="0" cy="0"/>
          <a:chOff x="0" y="0"/>
          <a:chExt cx="0" cy="0"/>
        </a:xfrm>
      </p:grpSpPr>
      <p:sp>
        <p:nvSpPr>
          <p:cNvPr id="241" name="Google Shape;241;p29">
            <a:extLst>
              <a:ext uri="{FF2B5EF4-FFF2-40B4-BE49-F238E27FC236}">
                <a16:creationId xmlns:a16="http://schemas.microsoft.com/office/drawing/2014/main" id="{37D82EB2-124C-85AD-83DB-B54A64244E3D}"/>
              </a:ext>
            </a:extLst>
          </p:cNvPr>
          <p:cNvSpPr/>
          <p:nvPr/>
        </p:nvSpPr>
        <p:spPr>
          <a:xfrm rot="-5400000">
            <a:off x="2667000" y="-2667000"/>
            <a:ext cx="6858000" cy="12192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59" t="-3629" r="-74149" b="-2749"/>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3" name="슬라이드 번호 개체 틀 2">
            <a:extLst>
              <a:ext uri="{FF2B5EF4-FFF2-40B4-BE49-F238E27FC236}">
                <a16:creationId xmlns:a16="http://schemas.microsoft.com/office/drawing/2014/main" id="{0C8C3EA1-C2CD-3613-F16C-8D4285766478}"/>
              </a:ext>
            </a:extLst>
          </p:cNvPr>
          <p:cNvSpPr>
            <a:spLocks noGrp="1"/>
          </p:cNvSpPr>
          <p:nvPr>
            <p:ph type="sldNum" sz="quarter" idx="12"/>
          </p:nvPr>
        </p:nvSpPr>
        <p:spPr/>
        <p:txBody>
          <a:bodyPr/>
          <a:lstStyle/>
          <a:p>
            <a:fld id="{C40BE0BB-4A2B-6B48-B29D-A57D95589E52}" type="slidenum">
              <a:rPr kumimoji="1" lang="ko-KR" altLang="en-US" smtClean="0"/>
              <a:t>10</a:t>
            </a:fld>
            <a:endParaRPr kumimoji="1" lang="ko-KR" altLang="en-US"/>
          </a:p>
        </p:txBody>
      </p:sp>
      <p:sp>
        <p:nvSpPr>
          <p:cNvPr id="4" name="Google Shape;200;p27">
            <a:extLst>
              <a:ext uri="{FF2B5EF4-FFF2-40B4-BE49-F238E27FC236}">
                <a16:creationId xmlns:a16="http://schemas.microsoft.com/office/drawing/2014/main" id="{22F2F652-8D36-43A3-9D7D-1461FC8F3F8B}"/>
              </a:ext>
            </a:extLst>
          </p:cNvPr>
          <p:cNvSpPr txBox="1"/>
          <p:nvPr/>
        </p:nvSpPr>
        <p:spPr>
          <a:xfrm>
            <a:off x="303962" y="208237"/>
            <a:ext cx="5232503" cy="298543"/>
          </a:xfrm>
          <a:prstGeom prst="rect">
            <a:avLst/>
          </a:prstGeom>
          <a:noFill/>
          <a:ln>
            <a:noFill/>
          </a:ln>
        </p:spPr>
        <p:txBody>
          <a:bodyPr spcFirstLastPara="1" wrap="square" lIns="0" tIns="0" rIns="0" bIns="0" anchor="t" anchorCtr="0">
            <a:spAutoFit/>
          </a:bodyPr>
          <a:lstStyle/>
          <a:p>
            <a:pPr>
              <a:lnSpc>
                <a:spcPct val="97000"/>
              </a:lnSpc>
            </a:pPr>
            <a:r>
              <a:rPr lang="en-US" altLang="ko-KR" sz="2000" b="1" dirty="0">
                <a:latin typeface="S-Core Dream 8 Heavy" panose="020B0503030302020204" pitchFamily="34" charset="-127"/>
                <a:ea typeface="S-Core Dream 8 Heavy" panose="020B0503030302020204" pitchFamily="34" charset="-127"/>
                <a:sym typeface="DM Sans"/>
              </a:rPr>
              <a:t>6. </a:t>
            </a:r>
            <a:r>
              <a:rPr lang="ko-KR" altLang="en-US" sz="2000" b="1" dirty="0">
                <a:latin typeface="S-Core Dream 8 Heavy" panose="020B0503030302020204" pitchFamily="34" charset="-127"/>
                <a:ea typeface="S-Core Dream 8 Heavy" panose="020B0503030302020204" pitchFamily="34" charset="-127"/>
                <a:sym typeface="DM Sans"/>
              </a:rPr>
              <a:t>시스템 상세 설계</a:t>
            </a:r>
            <a:endParaRPr sz="2000" b="1" dirty="0">
              <a:latin typeface="S-Core Dream 8 Heavy" panose="020B0503030302020204" pitchFamily="34" charset="-127"/>
              <a:ea typeface="S-Core Dream 8 Heavy" panose="020B0503030302020204" pitchFamily="34" charset="-127"/>
            </a:endParaRPr>
          </a:p>
        </p:txBody>
      </p:sp>
      <p:sp>
        <p:nvSpPr>
          <p:cNvPr id="15" name="TextBox 14">
            <a:extLst>
              <a:ext uri="{FF2B5EF4-FFF2-40B4-BE49-F238E27FC236}">
                <a16:creationId xmlns:a16="http://schemas.microsoft.com/office/drawing/2014/main" id="{ED27F0C4-7895-B02B-61E3-6692194A95A9}"/>
              </a:ext>
            </a:extLst>
          </p:cNvPr>
          <p:cNvSpPr txBox="1"/>
          <p:nvPr/>
        </p:nvSpPr>
        <p:spPr>
          <a:xfrm>
            <a:off x="753035" y="2576681"/>
            <a:ext cx="10488706" cy="3139321"/>
          </a:xfrm>
          <a:prstGeom prst="rect">
            <a:avLst/>
          </a:prstGeom>
          <a:noFill/>
        </p:spPr>
        <p:txBody>
          <a:bodyPr wrap="square" rtlCol="0">
            <a:spAutoFit/>
          </a:bodyPr>
          <a:lstStyle/>
          <a:p>
            <a:r>
              <a:rPr lang="en-US" altLang="ko-KR" b="1" dirty="0"/>
              <a:t>GPT-4o-mini</a:t>
            </a:r>
            <a:r>
              <a:rPr lang="ko-KR" altLang="en-US" b="1" dirty="0"/>
              <a:t>로 요약문 평가</a:t>
            </a:r>
            <a:endParaRPr lang="en-US" altLang="ko-KR" b="1" dirty="0"/>
          </a:p>
          <a:p>
            <a:endParaRPr lang="en-US" altLang="ko-KR" dirty="0"/>
          </a:p>
          <a:p>
            <a:r>
              <a:rPr lang="en-US" altLang="ko-KR" b="1" dirty="0"/>
              <a:t>LLM</a:t>
            </a:r>
            <a:r>
              <a:rPr lang="ko-KR" altLang="en-US" b="1" dirty="0"/>
              <a:t>을 사용한 요약 평가</a:t>
            </a:r>
            <a:r>
              <a:rPr lang="en-US" altLang="ko-KR" b="1" dirty="0"/>
              <a:t>(</a:t>
            </a:r>
            <a:r>
              <a:rPr lang="en-US" altLang="ko-KR" sz="1800" b="1" i="0" dirty="0">
                <a:solidFill>
                  <a:srgbClr val="000000"/>
                </a:solidFill>
                <a:effectLst/>
                <a:latin typeface="Lucida Grande"/>
              </a:rPr>
              <a:t>G-Eval: NLG Evaluation using GPT-4 with Better Human Alignment)</a:t>
            </a:r>
            <a:endParaRPr lang="en-US" altLang="ko-KR" b="1" dirty="0"/>
          </a:p>
          <a:p>
            <a:r>
              <a:rPr lang="en-US" altLang="ko-KR" dirty="0"/>
              <a:t>- LLM</a:t>
            </a:r>
            <a:r>
              <a:rPr lang="ko-KR" altLang="en-US" dirty="0"/>
              <a:t>으로 요약문을 평가하는 방법은 타당함</a:t>
            </a:r>
            <a:r>
              <a:rPr lang="en-US" altLang="ko-KR" dirty="0"/>
              <a:t>, But </a:t>
            </a:r>
            <a:r>
              <a:rPr lang="ko-KR" altLang="en-US" dirty="0"/>
              <a:t>모델의 성능이 좋을수록 평가를 잘함</a:t>
            </a:r>
            <a:endParaRPr lang="en-US" altLang="ko-KR" dirty="0"/>
          </a:p>
          <a:p>
            <a:endParaRPr lang="en-US" altLang="ko-KR" dirty="0"/>
          </a:p>
          <a:p>
            <a:pPr marL="285750" indent="-285750">
              <a:buFontTx/>
              <a:buChar char="-"/>
            </a:pPr>
            <a:endParaRPr lang="en-US" altLang="ko-KR" dirty="0"/>
          </a:p>
          <a:p>
            <a:endParaRPr lang="en-US" altLang="ko-KR" b="1" dirty="0"/>
          </a:p>
          <a:p>
            <a:endParaRPr lang="en-US" altLang="ko-KR" b="1" dirty="0"/>
          </a:p>
          <a:p>
            <a:endParaRPr lang="en-US" altLang="ko-KR" b="1" dirty="0"/>
          </a:p>
          <a:p>
            <a:endParaRPr lang="en-US" altLang="ko-KR" b="1" dirty="0"/>
          </a:p>
          <a:p>
            <a:r>
              <a:rPr lang="en-US" altLang="ko-KR" b="1" dirty="0"/>
              <a:t>GPT-4o-mini</a:t>
            </a:r>
            <a:r>
              <a:rPr lang="ko-KR" altLang="en-US" b="1" dirty="0"/>
              <a:t>는 </a:t>
            </a:r>
            <a:r>
              <a:rPr lang="en-US" altLang="ko-KR" b="1" dirty="0"/>
              <a:t>GPT-3.5</a:t>
            </a:r>
            <a:r>
              <a:rPr lang="ko-KR" altLang="en-US" b="1" dirty="0"/>
              <a:t>보다 성능이 좋고</a:t>
            </a:r>
            <a:r>
              <a:rPr lang="en-US" altLang="ko-KR" b="1" dirty="0"/>
              <a:t>, GPT-4o</a:t>
            </a:r>
            <a:r>
              <a:rPr lang="ko-KR" altLang="en-US" b="1" dirty="0"/>
              <a:t>의 </a:t>
            </a:r>
            <a:r>
              <a:rPr lang="en-US" altLang="ko-KR" b="1" dirty="0"/>
              <a:t>90%</a:t>
            </a:r>
            <a:r>
              <a:rPr lang="ko-KR" altLang="en-US" b="1" dirty="0"/>
              <a:t>에 달하는 성능을 보임 </a:t>
            </a:r>
            <a:r>
              <a:rPr lang="ko-KR" altLang="en-US" dirty="0"/>
              <a:t>▶ </a:t>
            </a:r>
            <a:r>
              <a:rPr lang="en-US" altLang="ko-KR" b="1" dirty="0" err="1"/>
              <a:t>Vaild</a:t>
            </a:r>
            <a:endParaRPr lang="ko-KR" altLang="en-US" b="1" dirty="0"/>
          </a:p>
        </p:txBody>
      </p:sp>
      <p:grpSp>
        <p:nvGrpSpPr>
          <p:cNvPr id="7" name="그룹 6">
            <a:extLst>
              <a:ext uri="{FF2B5EF4-FFF2-40B4-BE49-F238E27FC236}">
                <a16:creationId xmlns:a16="http://schemas.microsoft.com/office/drawing/2014/main" id="{A7A60E4D-43B9-5CDE-132A-C9BD372C52F8}"/>
              </a:ext>
            </a:extLst>
          </p:cNvPr>
          <p:cNvGrpSpPr/>
          <p:nvPr/>
        </p:nvGrpSpPr>
        <p:grpSpPr>
          <a:xfrm>
            <a:off x="3279065" y="990082"/>
            <a:ext cx="5436645" cy="1106309"/>
            <a:chOff x="3131671" y="990082"/>
            <a:chExt cx="5436645" cy="1106309"/>
          </a:xfrm>
        </p:grpSpPr>
        <p:sp>
          <p:nvSpPr>
            <p:cNvPr id="10" name="화살표: 오른쪽 9">
              <a:extLst>
                <a:ext uri="{FF2B5EF4-FFF2-40B4-BE49-F238E27FC236}">
                  <a16:creationId xmlns:a16="http://schemas.microsoft.com/office/drawing/2014/main" id="{412E2356-4087-EA01-38A1-B3583054E67B}"/>
                </a:ext>
              </a:extLst>
            </p:cNvPr>
            <p:cNvSpPr/>
            <p:nvPr/>
          </p:nvSpPr>
          <p:spPr>
            <a:xfrm>
              <a:off x="4730610" y="1139760"/>
              <a:ext cx="490587" cy="64922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ko-KR" altLang="en-US" dirty="0"/>
            </a:p>
          </p:txBody>
        </p:sp>
        <p:pic>
          <p:nvPicPr>
            <p:cNvPr id="11" name="그림 10">
              <a:extLst>
                <a:ext uri="{FF2B5EF4-FFF2-40B4-BE49-F238E27FC236}">
                  <a16:creationId xmlns:a16="http://schemas.microsoft.com/office/drawing/2014/main" id="{50C62630-6A76-136C-D6A5-4EEB14F0116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395198" y="990082"/>
              <a:ext cx="900102" cy="1106309"/>
            </a:xfrm>
            <a:prstGeom prst="rect">
              <a:avLst/>
            </a:prstGeom>
          </p:spPr>
        </p:pic>
        <p:sp>
          <p:nvSpPr>
            <p:cNvPr id="13" name="화살표: 오른쪽 12">
              <a:extLst>
                <a:ext uri="{FF2B5EF4-FFF2-40B4-BE49-F238E27FC236}">
                  <a16:creationId xmlns:a16="http://schemas.microsoft.com/office/drawing/2014/main" id="{C2EA2B2B-8166-3C81-2FC2-F8D369A157FA}"/>
                </a:ext>
              </a:extLst>
            </p:cNvPr>
            <p:cNvSpPr/>
            <p:nvPr/>
          </p:nvSpPr>
          <p:spPr>
            <a:xfrm>
              <a:off x="6464181" y="1139760"/>
              <a:ext cx="490587" cy="64922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ko-KR" altLang="en-US" dirty="0"/>
            </a:p>
          </p:txBody>
        </p:sp>
        <p:sp>
          <p:nvSpPr>
            <p:cNvPr id="2" name="직사각형 1">
              <a:extLst>
                <a:ext uri="{FF2B5EF4-FFF2-40B4-BE49-F238E27FC236}">
                  <a16:creationId xmlns:a16="http://schemas.microsoft.com/office/drawing/2014/main" id="{4DE9BE45-4D60-1326-23B1-14EA702A2958}"/>
                </a:ext>
              </a:extLst>
            </p:cNvPr>
            <p:cNvSpPr/>
            <p:nvPr/>
          </p:nvSpPr>
          <p:spPr>
            <a:xfrm>
              <a:off x="3131671" y="1084726"/>
              <a:ext cx="1419820" cy="761595"/>
            </a:xfrm>
            <a:prstGeom prst="rect">
              <a:avLst/>
            </a:prstGeom>
            <a:solidFill>
              <a:srgbClr val="00B0F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ko-KR" altLang="en-US" dirty="0"/>
                <a:t>스토리보드</a:t>
              </a:r>
              <a:endParaRPr lang="en-US" altLang="ko-KR" dirty="0"/>
            </a:p>
          </p:txBody>
        </p:sp>
        <p:sp>
          <p:nvSpPr>
            <p:cNvPr id="5" name="직사각형 4">
              <a:extLst>
                <a:ext uri="{FF2B5EF4-FFF2-40B4-BE49-F238E27FC236}">
                  <a16:creationId xmlns:a16="http://schemas.microsoft.com/office/drawing/2014/main" id="{AB021C72-7F52-81A0-9834-484219CAF695}"/>
                </a:ext>
              </a:extLst>
            </p:cNvPr>
            <p:cNvSpPr/>
            <p:nvPr/>
          </p:nvSpPr>
          <p:spPr>
            <a:xfrm>
              <a:off x="7139007" y="1084726"/>
              <a:ext cx="1429309" cy="761595"/>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ko-KR" altLang="en-US" dirty="0"/>
                <a:t>요약 평가</a:t>
              </a:r>
              <a:endParaRPr lang="en-US" altLang="ko-KR" dirty="0"/>
            </a:p>
          </p:txBody>
        </p:sp>
      </p:grpSp>
      <p:pic>
        <p:nvPicPr>
          <p:cNvPr id="9" name="그림 8">
            <a:extLst>
              <a:ext uri="{FF2B5EF4-FFF2-40B4-BE49-F238E27FC236}">
                <a16:creationId xmlns:a16="http://schemas.microsoft.com/office/drawing/2014/main" id="{4A269359-00E9-480D-43AB-2D6868338569}"/>
              </a:ext>
            </a:extLst>
          </p:cNvPr>
          <p:cNvPicPr>
            <a:picLocks noChangeAspect="1"/>
          </p:cNvPicPr>
          <p:nvPr/>
        </p:nvPicPr>
        <p:blipFill>
          <a:blip r:embed="rId6"/>
          <a:stretch>
            <a:fillRect/>
          </a:stretch>
        </p:blipFill>
        <p:spPr>
          <a:xfrm>
            <a:off x="3331849" y="3858884"/>
            <a:ext cx="4409232" cy="1398688"/>
          </a:xfrm>
          <a:prstGeom prst="rect">
            <a:avLst/>
          </a:prstGeom>
        </p:spPr>
      </p:pic>
    </p:spTree>
    <p:extLst>
      <p:ext uri="{BB962C8B-B14F-4D97-AF65-F5344CB8AC3E}">
        <p14:creationId xmlns:p14="http://schemas.microsoft.com/office/powerpoint/2010/main" val="1927380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DBF44DE8-CD50-1AF4-D663-75C5D822E2B2}"/>
            </a:ext>
          </a:extLst>
        </p:cNvPr>
        <p:cNvGrpSpPr/>
        <p:nvPr/>
      </p:nvGrpSpPr>
      <p:grpSpPr>
        <a:xfrm>
          <a:off x="0" y="0"/>
          <a:ext cx="0" cy="0"/>
          <a:chOff x="0" y="0"/>
          <a:chExt cx="0" cy="0"/>
        </a:xfrm>
      </p:grpSpPr>
      <p:sp>
        <p:nvSpPr>
          <p:cNvPr id="198" name="Google Shape;198;p27">
            <a:extLst>
              <a:ext uri="{FF2B5EF4-FFF2-40B4-BE49-F238E27FC236}">
                <a16:creationId xmlns:a16="http://schemas.microsoft.com/office/drawing/2014/main" id="{E488B3AB-1F09-D75B-B261-B7CED1C18E55}"/>
              </a:ext>
            </a:extLst>
          </p:cNvPr>
          <p:cNvSpPr/>
          <p:nvPr/>
        </p:nvSpPr>
        <p:spPr>
          <a:xfrm rot="-5400000">
            <a:off x="2667000" y="-2667000"/>
            <a:ext cx="6858000" cy="12192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63" t="-3629" r="-74151" b="-2745"/>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4" name="Google Shape;200;p27">
            <a:extLst>
              <a:ext uri="{FF2B5EF4-FFF2-40B4-BE49-F238E27FC236}">
                <a16:creationId xmlns:a16="http://schemas.microsoft.com/office/drawing/2014/main" id="{3E976734-6DF6-9E7E-7B64-4DB1DFB1EF8F}"/>
              </a:ext>
            </a:extLst>
          </p:cNvPr>
          <p:cNvSpPr txBox="1"/>
          <p:nvPr/>
        </p:nvSpPr>
        <p:spPr>
          <a:xfrm>
            <a:off x="303962" y="208237"/>
            <a:ext cx="5232503" cy="298543"/>
          </a:xfrm>
          <a:prstGeom prst="rect">
            <a:avLst/>
          </a:prstGeom>
          <a:noFill/>
          <a:ln>
            <a:noFill/>
          </a:ln>
        </p:spPr>
        <p:txBody>
          <a:bodyPr spcFirstLastPara="1" wrap="square" lIns="0" tIns="0" rIns="0" bIns="0" anchor="t" anchorCtr="0">
            <a:spAutoFit/>
          </a:bodyPr>
          <a:lstStyle/>
          <a:p>
            <a:pPr>
              <a:lnSpc>
                <a:spcPct val="97000"/>
              </a:lnSpc>
            </a:pPr>
            <a:r>
              <a:rPr lang="en-US" altLang="ko-KR" sz="2000" b="1" dirty="0">
                <a:latin typeface="S-Core Dream 8 Heavy" panose="020B0503030302020204" pitchFamily="34" charset="-127"/>
                <a:ea typeface="S-Core Dream 8 Heavy" panose="020B0503030302020204" pitchFamily="34" charset="-127"/>
                <a:sym typeface="DM Sans"/>
              </a:rPr>
              <a:t>6. </a:t>
            </a:r>
            <a:r>
              <a:rPr lang="ko-KR" altLang="en-US" sz="2000" b="1" dirty="0">
                <a:latin typeface="S-Core Dream 8 Heavy" panose="020B0503030302020204" pitchFamily="34" charset="-127"/>
                <a:ea typeface="S-Core Dream 8 Heavy" panose="020B0503030302020204" pitchFamily="34" charset="-127"/>
                <a:sym typeface="DM Sans"/>
              </a:rPr>
              <a:t>시스템 상세 설계</a:t>
            </a:r>
            <a:endParaRPr lang="ko-KR" altLang="en-US" sz="2000" b="1" dirty="0">
              <a:latin typeface="S-Core Dream 8 Heavy" panose="020B0503030302020204" pitchFamily="34" charset="-127"/>
              <a:ea typeface="S-Core Dream 8 Heavy" panose="020B0503030302020204" pitchFamily="34" charset="-127"/>
            </a:endParaRPr>
          </a:p>
        </p:txBody>
      </p:sp>
      <p:sp>
        <p:nvSpPr>
          <p:cNvPr id="8" name="슬라이드 번호 개체 틀 7">
            <a:extLst>
              <a:ext uri="{FF2B5EF4-FFF2-40B4-BE49-F238E27FC236}">
                <a16:creationId xmlns:a16="http://schemas.microsoft.com/office/drawing/2014/main" id="{D1534B74-25E0-0A07-D8B0-99A02FE6A86E}"/>
              </a:ext>
            </a:extLst>
          </p:cNvPr>
          <p:cNvSpPr>
            <a:spLocks noGrp="1"/>
          </p:cNvSpPr>
          <p:nvPr>
            <p:ph type="sldNum" sz="quarter" idx="12"/>
          </p:nvPr>
        </p:nvSpPr>
        <p:spPr/>
        <p:txBody>
          <a:bodyPr/>
          <a:lstStyle/>
          <a:p>
            <a:fld id="{C40BE0BB-4A2B-6B48-B29D-A57D95589E52}" type="slidenum">
              <a:rPr kumimoji="1" lang="ko-KR" altLang="en-US" smtClean="0"/>
              <a:t>11</a:t>
            </a:fld>
            <a:endParaRPr kumimoji="1" lang="ko-KR" altLang="en-US"/>
          </a:p>
        </p:txBody>
      </p:sp>
      <p:pic>
        <p:nvPicPr>
          <p:cNvPr id="3" name="그림 2">
            <a:extLst>
              <a:ext uri="{FF2B5EF4-FFF2-40B4-BE49-F238E27FC236}">
                <a16:creationId xmlns:a16="http://schemas.microsoft.com/office/drawing/2014/main" id="{327516B2-3067-46C8-E829-12B90D79E4BD}"/>
              </a:ext>
            </a:extLst>
          </p:cNvPr>
          <p:cNvPicPr>
            <a:picLocks noChangeAspect="1"/>
          </p:cNvPicPr>
          <p:nvPr/>
        </p:nvPicPr>
        <p:blipFill>
          <a:blip r:embed="rId4"/>
          <a:stretch>
            <a:fillRect/>
          </a:stretch>
        </p:blipFill>
        <p:spPr>
          <a:xfrm>
            <a:off x="603310" y="794526"/>
            <a:ext cx="8118000" cy="2471616"/>
          </a:xfrm>
          <a:prstGeom prst="rect">
            <a:avLst/>
          </a:prstGeom>
        </p:spPr>
      </p:pic>
      <p:sp>
        <p:nvSpPr>
          <p:cNvPr id="7" name="화살표: 아래쪽 6">
            <a:extLst>
              <a:ext uri="{FF2B5EF4-FFF2-40B4-BE49-F238E27FC236}">
                <a16:creationId xmlns:a16="http://schemas.microsoft.com/office/drawing/2014/main" id="{3B9C8DA9-F9AF-F855-F24E-4B4FA0243B83}"/>
              </a:ext>
            </a:extLst>
          </p:cNvPr>
          <p:cNvSpPr/>
          <p:nvPr/>
        </p:nvSpPr>
        <p:spPr>
          <a:xfrm>
            <a:off x="2677410" y="3810659"/>
            <a:ext cx="1045883" cy="806823"/>
          </a:xfrm>
          <a:prstGeom prst="downArrow">
            <a:avLst/>
          </a:prstGeom>
          <a:solidFill>
            <a:srgbClr val="FFC000"/>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pic>
        <p:nvPicPr>
          <p:cNvPr id="10" name="그림 9">
            <a:extLst>
              <a:ext uri="{FF2B5EF4-FFF2-40B4-BE49-F238E27FC236}">
                <a16:creationId xmlns:a16="http://schemas.microsoft.com/office/drawing/2014/main" id="{F1DDECB3-717A-C090-EA3D-131FDFE23F1B}"/>
              </a:ext>
            </a:extLst>
          </p:cNvPr>
          <p:cNvPicPr>
            <a:picLocks noChangeAspect="1"/>
          </p:cNvPicPr>
          <p:nvPr/>
        </p:nvPicPr>
        <p:blipFill>
          <a:blip r:embed="rId5"/>
          <a:stretch>
            <a:fillRect/>
          </a:stretch>
        </p:blipFill>
        <p:spPr>
          <a:xfrm>
            <a:off x="4066984" y="3444389"/>
            <a:ext cx="6296510" cy="1617681"/>
          </a:xfrm>
          <a:prstGeom prst="rect">
            <a:avLst/>
          </a:prstGeom>
        </p:spPr>
      </p:pic>
      <p:pic>
        <p:nvPicPr>
          <p:cNvPr id="12" name="그림 11">
            <a:extLst>
              <a:ext uri="{FF2B5EF4-FFF2-40B4-BE49-F238E27FC236}">
                <a16:creationId xmlns:a16="http://schemas.microsoft.com/office/drawing/2014/main" id="{206B93B0-F52A-7B57-F9DA-CAD30CB65C02}"/>
              </a:ext>
            </a:extLst>
          </p:cNvPr>
          <p:cNvPicPr>
            <a:picLocks noChangeAspect="1"/>
          </p:cNvPicPr>
          <p:nvPr/>
        </p:nvPicPr>
        <p:blipFill>
          <a:blip r:embed="rId6"/>
          <a:stretch>
            <a:fillRect/>
          </a:stretch>
        </p:blipFill>
        <p:spPr>
          <a:xfrm>
            <a:off x="2856369" y="5162000"/>
            <a:ext cx="687967" cy="901474"/>
          </a:xfrm>
          <a:prstGeom prst="rect">
            <a:avLst/>
          </a:prstGeom>
        </p:spPr>
      </p:pic>
      <p:sp>
        <p:nvSpPr>
          <p:cNvPr id="13" name="TextBox 12">
            <a:extLst>
              <a:ext uri="{FF2B5EF4-FFF2-40B4-BE49-F238E27FC236}">
                <a16:creationId xmlns:a16="http://schemas.microsoft.com/office/drawing/2014/main" id="{FC7A8B19-4D17-424B-90EB-AF301C596DA0}"/>
              </a:ext>
            </a:extLst>
          </p:cNvPr>
          <p:cNvSpPr txBox="1"/>
          <p:nvPr/>
        </p:nvSpPr>
        <p:spPr>
          <a:xfrm>
            <a:off x="681319" y="3890904"/>
            <a:ext cx="1996092" cy="646331"/>
          </a:xfrm>
          <a:prstGeom prst="rect">
            <a:avLst/>
          </a:prstGeom>
          <a:noFill/>
        </p:spPr>
        <p:txBody>
          <a:bodyPr wrap="square" rtlCol="0">
            <a:spAutoFit/>
          </a:bodyPr>
          <a:lstStyle/>
          <a:p>
            <a:pPr algn="ctr"/>
            <a:r>
              <a:rPr lang="en-US" altLang="ko-KR" dirty="0"/>
              <a:t>Temperature: 1.0</a:t>
            </a:r>
          </a:p>
          <a:p>
            <a:pPr algn="ctr"/>
            <a:r>
              <a:rPr lang="en-US" altLang="ko-KR" dirty="0" err="1"/>
              <a:t>Top_p</a:t>
            </a:r>
            <a:r>
              <a:rPr lang="en-US" altLang="ko-KR" dirty="0"/>
              <a:t>: 1.0</a:t>
            </a:r>
            <a:endParaRPr lang="ko-KR" altLang="en-US" dirty="0"/>
          </a:p>
        </p:txBody>
      </p:sp>
    </p:spTree>
    <p:extLst>
      <p:ext uri="{BB962C8B-B14F-4D97-AF65-F5344CB8AC3E}">
        <p14:creationId xmlns:p14="http://schemas.microsoft.com/office/powerpoint/2010/main" val="1963209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a:extLst>
            <a:ext uri="{FF2B5EF4-FFF2-40B4-BE49-F238E27FC236}">
              <a16:creationId xmlns:a16="http://schemas.microsoft.com/office/drawing/2014/main" id="{104519D9-A2E4-6D5E-4E92-15D6C931EB4F}"/>
            </a:ext>
          </a:extLst>
        </p:cNvPr>
        <p:cNvGrpSpPr/>
        <p:nvPr/>
      </p:nvGrpSpPr>
      <p:grpSpPr>
        <a:xfrm>
          <a:off x="0" y="0"/>
          <a:ext cx="0" cy="0"/>
          <a:chOff x="0" y="0"/>
          <a:chExt cx="0" cy="0"/>
        </a:xfrm>
      </p:grpSpPr>
      <p:sp>
        <p:nvSpPr>
          <p:cNvPr id="241" name="Google Shape;241;p29">
            <a:extLst>
              <a:ext uri="{FF2B5EF4-FFF2-40B4-BE49-F238E27FC236}">
                <a16:creationId xmlns:a16="http://schemas.microsoft.com/office/drawing/2014/main" id="{470C795F-956E-3572-7D64-D2C305E516B0}"/>
              </a:ext>
            </a:extLst>
          </p:cNvPr>
          <p:cNvSpPr/>
          <p:nvPr/>
        </p:nvSpPr>
        <p:spPr>
          <a:xfrm rot="-5400000">
            <a:off x="2667000" y="-2667000"/>
            <a:ext cx="6858000" cy="12192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59" t="-3629" r="-74149" b="-2749"/>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3" name="슬라이드 번호 개체 틀 2">
            <a:extLst>
              <a:ext uri="{FF2B5EF4-FFF2-40B4-BE49-F238E27FC236}">
                <a16:creationId xmlns:a16="http://schemas.microsoft.com/office/drawing/2014/main" id="{C73E3AA6-0652-5DEC-F68F-0A1C0FE2FC86}"/>
              </a:ext>
            </a:extLst>
          </p:cNvPr>
          <p:cNvSpPr>
            <a:spLocks noGrp="1"/>
          </p:cNvSpPr>
          <p:nvPr>
            <p:ph type="sldNum" sz="quarter" idx="12"/>
          </p:nvPr>
        </p:nvSpPr>
        <p:spPr/>
        <p:txBody>
          <a:bodyPr/>
          <a:lstStyle/>
          <a:p>
            <a:fld id="{C40BE0BB-4A2B-6B48-B29D-A57D95589E52}" type="slidenum">
              <a:rPr kumimoji="1" lang="ko-KR" altLang="en-US" smtClean="0"/>
              <a:t>12</a:t>
            </a:fld>
            <a:endParaRPr kumimoji="1" lang="ko-KR" altLang="en-US"/>
          </a:p>
        </p:txBody>
      </p:sp>
      <p:sp>
        <p:nvSpPr>
          <p:cNvPr id="4" name="Google Shape;200;p27">
            <a:extLst>
              <a:ext uri="{FF2B5EF4-FFF2-40B4-BE49-F238E27FC236}">
                <a16:creationId xmlns:a16="http://schemas.microsoft.com/office/drawing/2014/main" id="{3DF381B2-69C8-60C7-D12D-75362CFEBFD0}"/>
              </a:ext>
            </a:extLst>
          </p:cNvPr>
          <p:cNvSpPr txBox="1"/>
          <p:nvPr/>
        </p:nvSpPr>
        <p:spPr>
          <a:xfrm>
            <a:off x="303962" y="208237"/>
            <a:ext cx="5232503" cy="298543"/>
          </a:xfrm>
          <a:prstGeom prst="rect">
            <a:avLst/>
          </a:prstGeom>
          <a:noFill/>
          <a:ln>
            <a:noFill/>
          </a:ln>
        </p:spPr>
        <p:txBody>
          <a:bodyPr spcFirstLastPara="1" wrap="square" lIns="0" tIns="0" rIns="0" bIns="0" anchor="t" anchorCtr="0">
            <a:spAutoFit/>
          </a:bodyPr>
          <a:lstStyle/>
          <a:p>
            <a:pPr>
              <a:lnSpc>
                <a:spcPct val="97000"/>
              </a:lnSpc>
            </a:pPr>
            <a:r>
              <a:rPr lang="en-US" altLang="ko-KR" sz="2000" b="1" dirty="0">
                <a:latin typeface="S-Core Dream 8 Heavy" panose="020B0503030302020204" pitchFamily="34" charset="-127"/>
                <a:ea typeface="S-Core Dream 8 Heavy" panose="020B0503030302020204" pitchFamily="34" charset="-127"/>
                <a:sym typeface="DM Sans"/>
              </a:rPr>
              <a:t>6. </a:t>
            </a:r>
            <a:r>
              <a:rPr lang="ko-KR" altLang="en-US" sz="2000" b="1" dirty="0">
                <a:latin typeface="S-Core Dream 8 Heavy" panose="020B0503030302020204" pitchFamily="34" charset="-127"/>
                <a:ea typeface="S-Core Dream 8 Heavy" panose="020B0503030302020204" pitchFamily="34" charset="-127"/>
                <a:sym typeface="DM Sans"/>
              </a:rPr>
              <a:t>시스템 상세 설계</a:t>
            </a:r>
            <a:endParaRPr sz="2000" b="1" dirty="0">
              <a:latin typeface="S-Core Dream 8 Heavy" panose="020B0503030302020204" pitchFamily="34" charset="-127"/>
              <a:ea typeface="S-Core Dream 8 Heavy" panose="020B0503030302020204" pitchFamily="34" charset="-127"/>
            </a:endParaRPr>
          </a:p>
        </p:txBody>
      </p:sp>
      <p:sp>
        <p:nvSpPr>
          <p:cNvPr id="15" name="TextBox 14">
            <a:extLst>
              <a:ext uri="{FF2B5EF4-FFF2-40B4-BE49-F238E27FC236}">
                <a16:creationId xmlns:a16="http://schemas.microsoft.com/office/drawing/2014/main" id="{C8B0B61B-20D0-2E6B-0141-6685E8BBCFDE}"/>
              </a:ext>
            </a:extLst>
          </p:cNvPr>
          <p:cNvSpPr txBox="1"/>
          <p:nvPr/>
        </p:nvSpPr>
        <p:spPr>
          <a:xfrm>
            <a:off x="615090" y="2576681"/>
            <a:ext cx="11349318" cy="3693319"/>
          </a:xfrm>
          <a:prstGeom prst="rect">
            <a:avLst/>
          </a:prstGeom>
          <a:noFill/>
        </p:spPr>
        <p:txBody>
          <a:bodyPr wrap="square" rtlCol="0">
            <a:spAutoFit/>
          </a:bodyPr>
          <a:lstStyle/>
          <a:p>
            <a:r>
              <a:rPr lang="en-US" altLang="ko-KR" b="1" dirty="0"/>
              <a:t>Stable Diffusion 3.5 Large</a:t>
            </a:r>
            <a:r>
              <a:rPr lang="ko-KR" altLang="en-US" b="1" dirty="0"/>
              <a:t>를 사용해 스토리보드 기반 만화 생성</a:t>
            </a:r>
            <a:endParaRPr lang="en-US" altLang="ko-KR" b="1" dirty="0"/>
          </a:p>
          <a:p>
            <a:endParaRPr lang="en-US" altLang="ko-KR" b="1" dirty="0"/>
          </a:p>
          <a:p>
            <a:r>
              <a:rPr lang="en-US" altLang="ko-KR" b="1" dirty="0"/>
              <a:t>For </a:t>
            </a:r>
            <a:r>
              <a:rPr lang="ko-KR" altLang="en-US" b="1" dirty="0"/>
              <a:t>사실 전달</a:t>
            </a:r>
            <a:r>
              <a:rPr lang="en-US" altLang="ko-KR" b="1" dirty="0"/>
              <a:t>, SD</a:t>
            </a:r>
            <a:r>
              <a:rPr lang="ko-KR" altLang="en-US" b="1" dirty="0"/>
              <a:t>가 사람을 잘 생성하는가</a:t>
            </a:r>
            <a:r>
              <a:rPr lang="en-US" altLang="ko-KR" b="1" dirty="0"/>
              <a:t>?</a:t>
            </a:r>
          </a:p>
          <a:p>
            <a:endParaRPr lang="en-US" altLang="ko-KR" dirty="0"/>
          </a:p>
          <a:p>
            <a:endParaRPr lang="en-US" altLang="ko-KR" dirty="0"/>
          </a:p>
          <a:p>
            <a:pPr marL="285750" indent="-285750">
              <a:buFontTx/>
              <a:buChar char="-"/>
            </a:pPr>
            <a:endParaRPr lang="en-US" altLang="ko-KR" dirty="0"/>
          </a:p>
          <a:p>
            <a:endParaRPr lang="en-US" altLang="ko-KR" b="1" dirty="0"/>
          </a:p>
          <a:p>
            <a:endParaRPr lang="en-US" altLang="ko-KR" b="1" dirty="0"/>
          </a:p>
          <a:p>
            <a:endParaRPr lang="en-US" altLang="ko-KR" b="1" dirty="0"/>
          </a:p>
          <a:p>
            <a:endParaRPr lang="en-US" altLang="ko-KR" b="1" dirty="0"/>
          </a:p>
          <a:p>
            <a:r>
              <a:rPr lang="ko-KR" altLang="en-US" dirty="0"/>
              <a:t>유명 인물에 대한 이미지는 잘 생성함</a:t>
            </a:r>
            <a:r>
              <a:rPr lang="en-US" altLang="ko-KR" dirty="0"/>
              <a:t>, But </a:t>
            </a:r>
            <a:r>
              <a:rPr lang="ko-KR" altLang="en-US" dirty="0"/>
              <a:t>일반인에 대한 이미지 처리 방식 필요</a:t>
            </a:r>
            <a:r>
              <a:rPr lang="en-US" altLang="ko-KR" dirty="0"/>
              <a:t>(</a:t>
            </a:r>
            <a:r>
              <a:rPr lang="ko-KR" altLang="en-US" dirty="0"/>
              <a:t>초상권</a:t>
            </a:r>
            <a:r>
              <a:rPr lang="en-US" altLang="ko-KR" dirty="0"/>
              <a:t>) </a:t>
            </a:r>
            <a:r>
              <a:rPr lang="ko-KR" altLang="en-US" dirty="0"/>
              <a:t>▶ 후처리</a:t>
            </a:r>
            <a:r>
              <a:rPr lang="en-US" altLang="ko-KR" dirty="0"/>
              <a:t>(</a:t>
            </a:r>
            <a:r>
              <a:rPr lang="ko-KR" altLang="en-US" dirty="0"/>
              <a:t>모자이크</a:t>
            </a:r>
            <a:r>
              <a:rPr lang="en-US" altLang="ko-KR" dirty="0"/>
              <a:t>)</a:t>
            </a:r>
          </a:p>
          <a:p>
            <a:endParaRPr lang="en-US" altLang="ko-KR" dirty="0"/>
          </a:p>
          <a:p>
            <a:r>
              <a:rPr lang="ko-KR" altLang="en-US" b="1" dirty="0"/>
              <a:t>최종 결과 평가</a:t>
            </a:r>
            <a:r>
              <a:rPr lang="en-US" altLang="ko-KR" b="1" dirty="0"/>
              <a:t>:</a:t>
            </a:r>
            <a:r>
              <a:rPr lang="ko-KR" altLang="en-US" b="1" dirty="0"/>
              <a:t> </a:t>
            </a:r>
            <a:r>
              <a:rPr lang="en-US" altLang="ko-KR" b="1" dirty="0"/>
              <a:t>Human</a:t>
            </a:r>
            <a:r>
              <a:rPr lang="ko-KR" altLang="en-US" b="1" dirty="0"/>
              <a:t> </a:t>
            </a:r>
            <a:r>
              <a:rPr lang="en-US" altLang="ko-KR" b="1" dirty="0"/>
              <a:t>Evaluation</a:t>
            </a:r>
          </a:p>
        </p:txBody>
      </p:sp>
      <p:grpSp>
        <p:nvGrpSpPr>
          <p:cNvPr id="12" name="그룹 11">
            <a:extLst>
              <a:ext uri="{FF2B5EF4-FFF2-40B4-BE49-F238E27FC236}">
                <a16:creationId xmlns:a16="http://schemas.microsoft.com/office/drawing/2014/main" id="{0A68A91E-B6A4-A712-F6DB-4FAB19DF413A}"/>
              </a:ext>
            </a:extLst>
          </p:cNvPr>
          <p:cNvGrpSpPr/>
          <p:nvPr/>
        </p:nvGrpSpPr>
        <p:grpSpPr>
          <a:xfrm>
            <a:off x="2897331" y="851180"/>
            <a:ext cx="5278267" cy="1226381"/>
            <a:chOff x="2673282" y="851180"/>
            <a:chExt cx="5278267" cy="1226381"/>
          </a:xfrm>
        </p:grpSpPr>
        <p:sp>
          <p:nvSpPr>
            <p:cNvPr id="10" name="화살표: 오른쪽 9">
              <a:extLst>
                <a:ext uri="{FF2B5EF4-FFF2-40B4-BE49-F238E27FC236}">
                  <a16:creationId xmlns:a16="http://schemas.microsoft.com/office/drawing/2014/main" id="{89C330BE-6A03-B044-8F50-50803B2F167D}"/>
                </a:ext>
              </a:extLst>
            </p:cNvPr>
            <p:cNvSpPr/>
            <p:nvPr/>
          </p:nvSpPr>
          <p:spPr>
            <a:xfrm>
              <a:off x="4332129" y="1139760"/>
              <a:ext cx="490587" cy="64922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ko-KR" altLang="en-US" dirty="0"/>
            </a:p>
          </p:txBody>
        </p:sp>
        <p:sp>
          <p:nvSpPr>
            <p:cNvPr id="13" name="화살표: 오른쪽 12">
              <a:extLst>
                <a:ext uri="{FF2B5EF4-FFF2-40B4-BE49-F238E27FC236}">
                  <a16:creationId xmlns:a16="http://schemas.microsoft.com/office/drawing/2014/main" id="{CCD305AC-2938-E1DE-BF91-54A3DD17975E}"/>
                </a:ext>
              </a:extLst>
            </p:cNvPr>
            <p:cNvSpPr/>
            <p:nvPr/>
          </p:nvSpPr>
          <p:spPr>
            <a:xfrm>
              <a:off x="6065700" y="1139760"/>
              <a:ext cx="490587" cy="64922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ko-KR" altLang="en-US" dirty="0"/>
            </a:p>
          </p:txBody>
        </p:sp>
        <p:sp>
          <p:nvSpPr>
            <p:cNvPr id="5" name="직사각형 4">
              <a:extLst>
                <a:ext uri="{FF2B5EF4-FFF2-40B4-BE49-F238E27FC236}">
                  <a16:creationId xmlns:a16="http://schemas.microsoft.com/office/drawing/2014/main" id="{54CCA80D-F43E-0B9D-45AC-3549BE99A051}"/>
                </a:ext>
              </a:extLst>
            </p:cNvPr>
            <p:cNvSpPr/>
            <p:nvPr/>
          </p:nvSpPr>
          <p:spPr>
            <a:xfrm>
              <a:off x="2673282" y="1053885"/>
              <a:ext cx="1477616" cy="761595"/>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ko-KR" altLang="en-US" dirty="0"/>
                <a:t>스토리보드 </a:t>
              </a:r>
              <a:endParaRPr lang="en-US" altLang="ko-KR" dirty="0"/>
            </a:p>
          </p:txBody>
        </p:sp>
        <p:pic>
          <p:nvPicPr>
            <p:cNvPr id="7" name="내용 개체 틀 15">
              <a:extLst>
                <a:ext uri="{FF2B5EF4-FFF2-40B4-BE49-F238E27FC236}">
                  <a16:creationId xmlns:a16="http://schemas.microsoft.com/office/drawing/2014/main" id="{3F889535-A615-4BDB-D212-800B8B1169E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25168" y="851180"/>
              <a:ext cx="1226381" cy="1226381"/>
            </a:xfrm>
            <a:prstGeom prst="rect">
              <a:avLst/>
            </a:prstGeom>
          </p:spPr>
        </p:pic>
        <p:pic>
          <p:nvPicPr>
            <p:cNvPr id="8" name="Picture 2" descr="Stable Diffusion 3: Diffusion Transformer Model with Flow Matching | Encord">
              <a:extLst>
                <a:ext uri="{FF2B5EF4-FFF2-40B4-BE49-F238E27FC236}">
                  <a16:creationId xmlns:a16="http://schemas.microsoft.com/office/drawing/2014/main" id="{8230FB1A-0693-D8A4-C934-9AB063C509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877" t="19559" r="31307" b="17703"/>
            <a:stretch/>
          </p:blipFill>
          <p:spPr bwMode="auto">
            <a:xfrm>
              <a:off x="4998826" y="996388"/>
              <a:ext cx="885643" cy="9359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그룹 17">
            <a:extLst>
              <a:ext uri="{FF2B5EF4-FFF2-40B4-BE49-F238E27FC236}">
                <a16:creationId xmlns:a16="http://schemas.microsoft.com/office/drawing/2014/main" id="{B9333EB8-9FAD-5BEA-B065-5887E5EA1F6F}"/>
              </a:ext>
            </a:extLst>
          </p:cNvPr>
          <p:cNvGrpSpPr/>
          <p:nvPr/>
        </p:nvGrpSpPr>
        <p:grpSpPr>
          <a:xfrm>
            <a:off x="1718501" y="3593161"/>
            <a:ext cx="7635928" cy="1683678"/>
            <a:chOff x="1493184" y="3593161"/>
            <a:chExt cx="7635928" cy="1683678"/>
          </a:xfrm>
        </p:grpSpPr>
        <p:pic>
          <p:nvPicPr>
            <p:cNvPr id="14" name="내용 개체 틀 5">
              <a:extLst>
                <a:ext uri="{FF2B5EF4-FFF2-40B4-BE49-F238E27FC236}">
                  <a16:creationId xmlns:a16="http://schemas.microsoft.com/office/drawing/2014/main" id="{05613B95-2F4A-B593-063A-018E5D19A5F9}"/>
                </a:ext>
              </a:extLst>
            </p:cNvPr>
            <p:cNvPicPr>
              <a:picLocks noChangeAspect="1"/>
            </p:cNvPicPr>
            <p:nvPr/>
          </p:nvPicPr>
          <p:blipFill>
            <a:blip r:embed="rId7"/>
            <a:stretch>
              <a:fillRect/>
            </a:stretch>
          </p:blipFill>
          <p:spPr>
            <a:xfrm>
              <a:off x="1493184" y="3593738"/>
              <a:ext cx="1786642" cy="1683101"/>
            </a:xfrm>
            <a:prstGeom prst="rect">
              <a:avLst/>
            </a:prstGeom>
          </p:spPr>
        </p:pic>
        <p:pic>
          <p:nvPicPr>
            <p:cNvPr id="16" name="그림 15">
              <a:extLst>
                <a:ext uri="{FF2B5EF4-FFF2-40B4-BE49-F238E27FC236}">
                  <a16:creationId xmlns:a16="http://schemas.microsoft.com/office/drawing/2014/main" id="{573AA61A-E3E8-3C69-9BB4-FDFD1F96A5B7}"/>
                </a:ext>
              </a:extLst>
            </p:cNvPr>
            <p:cNvPicPr>
              <a:picLocks noChangeAspect="1"/>
            </p:cNvPicPr>
            <p:nvPr/>
          </p:nvPicPr>
          <p:blipFill>
            <a:blip r:embed="rId8"/>
            <a:stretch>
              <a:fillRect/>
            </a:stretch>
          </p:blipFill>
          <p:spPr>
            <a:xfrm>
              <a:off x="4422051" y="3593161"/>
              <a:ext cx="1755314" cy="1683520"/>
            </a:xfrm>
            <a:prstGeom prst="rect">
              <a:avLst/>
            </a:prstGeom>
          </p:spPr>
        </p:pic>
        <p:pic>
          <p:nvPicPr>
            <p:cNvPr id="17" name="그림 16">
              <a:extLst>
                <a:ext uri="{FF2B5EF4-FFF2-40B4-BE49-F238E27FC236}">
                  <a16:creationId xmlns:a16="http://schemas.microsoft.com/office/drawing/2014/main" id="{C5036D89-E70E-7CA5-488F-26238D1C7C7A}"/>
                </a:ext>
              </a:extLst>
            </p:cNvPr>
            <p:cNvPicPr>
              <a:picLocks noChangeAspect="1"/>
            </p:cNvPicPr>
            <p:nvPr/>
          </p:nvPicPr>
          <p:blipFill>
            <a:blip r:embed="rId9"/>
            <a:stretch>
              <a:fillRect/>
            </a:stretch>
          </p:blipFill>
          <p:spPr>
            <a:xfrm>
              <a:off x="7319590" y="3593161"/>
              <a:ext cx="1809522" cy="1683520"/>
            </a:xfrm>
            <a:prstGeom prst="rect">
              <a:avLst/>
            </a:prstGeom>
          </p:spPr>
        </p:pic>
      </p:grpSp>
    </p:spTree>
    <p:extLst>
      <p:ext uri="{BB962C8B-B14F-4D97-AF65-F5344CB8AC3E}">
        <p14:creationId xmlns:p14="http://schemas.microsoft.com/office/powerpoint/2010/main" val="2015176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B1933400-F93E-8190-256E-34F789DDA36B}"/>
            </a:ext>
          </a:extLst>
        </p:cNvPr>
        <p:cNvGrpSpPr/>
        <p:nvPr/>
      </p:nvGrpSpPr>
      <p:grpSpPr>
        <a:xfrm>
          <a:off x="0" y="0"/>
          <a:ext cx="0" cy="0"/>
          <a:chOff x="0" y="0"/>
          <a:chExt cx="0" cy="0"/>
        </a:xfrm>
      </p:grpSpPr>
      <p:sp>
        <p:nvSpPr>
          <p:cNvPr id="198" name="Google Shape;198;p27">
            <a:extLst>
              <a:ext uri="{FF2B5EF4-FFF2-40B4-BE49-F238E27FC236}">
                <a16:creationId xmlns:a16="http://schemas.microsoft.com/office/drawing/2014/main" id="{4C84FE6B-D8DA-67DD-9321-7CC34696DF70}"/>
              </a:ext>
            </a:extLst>
          </p:cNvPr>
          <p:cNvSpPr/>
          <p:nvPr/>
        </p:nvSpPr>
        <p:spPr>
          <a:xfrm rot="-5400000">
            <a:off x="2667000" y="-2667000"/>
            <a:ext cx="6858000" cy="12192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63" t="-3629" r="-74151" b="-2745"/>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4" name="Google Shape;200;p27">
            <a:extLst>
              <a:ext uri="{FF2B5EF4-FFF2-40B4-BE49-F238E27FC236}">
                <a16:creationId xmlns:a16="http://schemas.microsoft.com/office/drawing/2014/main" id="{B750D1B2-2B16-E5F3-FB8E-518C7FF93E83}"/>
              </a:ext>
            </a:extLst>
          </p:cNvPr>
          <p:cNvSpPr txBox="1"/>
          <p:nvPr/>
        </p:nvSpPr>
        <p:spPr>
          <a:xfrm>
            <a:off x="303962" y="208237"/>
            <a:ext cx="5232503" cy="298543"/>
          </a:xfrm>
          <a:prstGeom prst="rect">
            <a:avLst/>
          </a:prstGeom>
          <a:noFill/>
          <a:ln>
            <a:noFill/>
          </a:ln>
        </p:spPr>
        <p:txBody>
          <a:bodyPr spcFirstLastPara="1" wrap="square" lIns="0" tIns="0" rIns="0" bIns="0" anchor="t" anchorCtr="0">
            <a:spAutoFit/>
          </a:bodyPr>
          <a:lstStyle/>
          <a:p>
            <a:pPr>
              <a:lnSpc>
                <a:spcPct val="97000"/>
              </a:lnSpc>
            </a:pPr>
            <a:r>
              <a:rPr lang="en-US" altLang="ko-KR" sz="2000" b="1" dirty="0">
                <a:latin typeface="S-Core Dream 8 Heavy" panose="020B0503030302020204" pitchFamily="34" charset="-127"/>
                <a:ea typeface="S-Core Dream 8 Heavy" panose="020B0503030302020204" pitchFamily="34" charset="-127"/>
                <a:sym typeface="DM Sans"/>
              </a:rPr>
              <a:t>6. </a:t>
            </a:r>
            <a:r>
              <a:rPr lang="ko-KR" altLang="en-US" sz="2000" b="1" dirty="0">
                <a:latin typeface="S-Core Dream 8 Heavy" panose="020B0503030302020204" pitchFamily="34" charset="-127"/>
                <a:ea typeface="S-Core Dream 8 Heavy" panose="020B0503030302020204" pitchFamily="34" charset="-127"/>
                <a:sym typeface="DM Sans"/>
              </a:rPr>
              <a:t>시스템 상세 설계</a:t>
            </a:r>
            <a:endParaRPr lang="ko-KR" altLang="en-US" sz="2000" b="1" dirty="0">
              <a:latin typeface="S-Core Dream 8 Heavy" panose="020B0503030302020204" pitchFamily="34" charset="-127"/>
              <a:ea typeface="S-Core Dream 8 Heavy" panose="020B0503030302020204" pitchFamily="34" charset="-127"/>
            </a:endParaRPr>
          </a:p>
        </p:txBody>
      </p:sp>
      <p:sp>
        <p:nvSpPr>
          <p:cNvPr id="8" name="슬라이드 번호 개체 틀 7">
            <a:extLst>
              <a:ext uri="{FF2B5EF4-FFF2-40B4-BE49-F238E27FC236}">
                <a16:creationId xmlns:a16="http://schemas.microsoft.com/office/drawing/2014/main" id="{9D139D51-46F2-203D-AA6E-8CECDB79A1FF}"/>
              </a:ext>
            </a:extLst>
          </p:cNvPr>
          <p:cNvSpPr>
            <a:spLocks noGrp="1"/>
          </p:cNvSpPr>
          <p:nvPr>
            <p:ph type="sldNum" sz="quarter" idx="12"/>
          </p:nvPr>
        </p:nvSpPr>
        <p:spPr/>
        <p:txBody>
          <a:bodyPr/>
          <a:lstStyle/>
          <a:p>
            <a:fld id="{C40BE0BB-4A2B-6B48-B29D-A57D95589E52}" type="slidenum">
              <a:rPr kumimoji="1" lang="ko-KR" altLang="en-US" smtClean="0"/>
              <a:t>13</a:t>
            </a:fld>
            <a:endParaRPr kumimoji="1" lang="ko-KR" altLang="en-US"/>
          </a:p>
        </p:txBody>
      </p:sp>
      <p:pic>
        <p:nvPicPr>
          <p:cNvPr id="3" name="그림 2">
            <a:extLst>
              <a:ext uri="{FF2B5EF4-FFF2-40B4-BE49-F238E27FC236}">
                <a16:creationId xmlns:a16="http://schemas.microsoft.com/office/drawing/2014/main" id="{EF61F12E-EF3C-794E-F29A-9CD2A3DB8E72}"/>
              </a:ext>
            </a:extLst>
          </p:cNvPr>
          <p:cNvPicPr>
            <a:picLocks noChangeAspect="1"/>
          </p:cNvPicPr>
          <p:nvPr/>
        </p:nvPicPr>
        <p:blipFill>
          <a:blip r:embed="rId4"/>
          <a:stretch>
            <a:fillRect/>
          </a:stretch>
        </p:blipFill>
        <p:spPr>
          <a:xfrm>
            <a:off x="766849" y="1346959"/>
            <a:ext cx="5232503" cy="4533887"/>
          </a:xfrm>
          <a:prstGeom prst="rect">
            <a:avLst/>
          </a:prstGeom>
        </p:spPr>
      </p:pic>
      <p:sp>
        <p:nvSpPr>
          <p:cNvPr id="5" name="TextBox 4">
            <a:extLst>
              <a:ext uri="{FF2B5EF4-FFF2-40B4-BE49-F238E27FC236}">
                <a16:creationId xmlns:a16="http://schemas.microsoft.com/office/drawing/2014/main" id="{8915F8FD-6E37-D650-1F46-CC30AC3FF45E}"/>
              </a:ext>
            </a:extLst>
          </p:cNvPr>
          <p:cNvSpPr txBox="1"/>
          <p:nvPr/>
        </p:nvSpPr>
        <p:spPr>
          <a:xfrm>
            <a:off x="6766201" y="2274838"/>
            <a:ext cx="4326127" cy="2308324"/>
          </a:xfrm>
          <a:prstGeom prst="rect">
            <a:avLst/>
          </a:prstGeom>
          <a:noFill/>
        </p:spPr>
        <p:txBody>
          <a:bodyPr wrap="square" rtlCol="0">
            <a:spAutoFit/>
          </a:bodyPr>
          <a:lstStyle/>
          <a:p>
            <a:pPr marL="285750" indent="-285750">
              <a:buFont typeface="Wingdings" panose="05000000000000000000" pitchFamily="2" charset="2"/>
              <a:buChar char="ü"/>
            </a:pPr>
            <a:r>
              <a:rPr lang="en-US" altLang="ko-KR" dirty="0"/>
              <a:t>G-Eval </a:t>
            </a:r>
            <a:r>
              <a:rPr lang="ko-KR" altLang="en-US" dirty="0"/>
              <a:t>점수가 </a:t>
            </a:r>
            <a:r>
              <a:rPr lang="en-US" altLang="ko-KR" dirty="0"/>
              <a:t>3</a:t>
            </a:r>
            <a:r>
              <a:rPr lang="ko-KR" altLang="en-US" dirty="0"/>
              <a:t>점 이상이라면 </a:t>
            </a:r>
            <a:r>
              <a:rPr lang="en-US" altLang="ko-KR" dirty="0" err="1"/>
              <a:t>NewsToCartoon</a:t>
            </a:r>
            <a:r>
              <a:rPr lang="en-US" altLang="ko-KR" dirty="0"/>
              <a:t> </a:t>
            </a:r>
            <a:r>
              <a:rPr lang="ko-KR" altLang="en-US" dirty="0"/>
              <a:t>수행</a:t>
            </a:r>
            <a:endParaRPr lang="en-US" altLang="ko-KR" dirty="0"/>
          </a:p>
          <a:p>
            <a:pPr marL="285750" indent="-285750">
              <a:buFont typeface="Wingdings" panose="05000000000000000000" pitchFamily="2" charset="2"/>
              <a:buChar char="ü"/>
            </a:pPr>
            <a:endParaRPr lang="en-US" altLang="ko-KR" dirty="0"/>
          </a:p>
          <a:p>
            <a:pPr marL="285750" indent="-285750">
              <a:buFont typeface="Wingdings" panose="05000000000000000000" pitchFamily="2" charset="2"/>
              <a:buChar char="ü"/>
            </a:pPr>
            <a:r>
              <a:rPr lang="en-US" altLang="ko-KR" dirty="0"/>
              <a:t>6</a:t>
            </a:r>
            <a:r>
              <a:rPr lang="ko-KR" altLang="en-US" dirty="0"/>
              <a:t>개의 이미지를 하나의 폴더에 저장</a:t>
            </a:r>
            <a:endParaRPr lang="en-US" altLang="ko-KR" dirty="0"/>
          </a:p>
          <a:p>
            <a:pPr marL="285750" indent="-285750">
              <a:buFont typeface="Wingdings" panose="05000000000000000000" pitchFamily="2" charset="2"/>
              <a:buChar char="ü"/>
            </a:pPr>
            <a:endParaRPr lang="en-US" altLang="ko-KR" dirty="0"/>
          </a:p>
          <a:p>
            <a:pPr marL="285750" indent="-285750">
              <a:buFont typeface="Wingdings" panose="05000000000000000000" pitchFamily="2" charset="2"/>
              <a:buChar char="ü"/>
            </a:pPr>
            <a:r>
              <a:rPr lang="ko-KR" altLang="en-US" dirty="0"/>
              <a:t>후처리 코드 개선 필요</a:t>
            </a:r>
            <a:endParaRPr lang="en-US" altLang="ko-KR" dirty="0"/>
          </a:p>
          <a:p>
            <a:pPr marL="285750" indent="-285750">
              <a:buFont typeface="Wingdings" panose="05000000000000000000" pitchFamily="2" charset="2"/>
              <a:buChar char="ü"/>
            </a:pPr>
            <a:endParaRPr lang="en-US" altLang="ko-KR" dirty="0"/>
          </a:p>
          <a:p>
            <a:pPr marL="285750" indent="-285750">
              <a:buFont typeface="Wingdings" panose="05000000000000000000" pitchFamily="2" charset="2"/>
              <a:buChar char="ü"/>
            </a:pPr>
            <a:r>
              <a:rPr lang="en-US" altLang="ko-KR" dirty="0"/>
              <a:t>Stable Diffusion Fine-Tuning </a:t>
            </a:r>
            <a:r>
              <a:rPr lang="ko-KR" altLang="en-US" dirty="0"/>
              <a:t>필요</a:t>
            </a:r>
          </a:p>
        </p:txBody>
      </p:sp>
    </p:spTree>
    <p:extLst>
      <p:ext uri="{BB962C8B-B14F-4D97-AF65-F5344CB8AC3E}">
        <p14:creationId xmlns:p14="http://schemas.microsoft.com/office/powerpoint/2010/main" val="1605764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4AD35A1C-931E-ABF5-A023-03AE496B8354}"/>
            </a:ext>
          </a:extLst>
        </p:cNvPr>
        <p:cNvGrpSpPr/>
        <p:nvPr/>
      </p:nvGrpSpPr>
      <p:grpSpPr>
        <a:xfrm>
          <a:off x="0" y="0"/>
          <a:ext cx="0" cy="0"/>
          <a:chOff x="0" y="0"/>
          <a:chExt cx="0" cy="0"/>
        </a:xfrm>
      </p:grpSpPr>
      <p:sp>
        <p:nvSpPr>
          <p:cNvPr id="198" name="Google Shape;198;p27">
            <a:extLst>
              <a:ext uri="{FF2B5EF4-FFF2-40B4-BE49-F238E27FC236}">
                <a16:creationId xmlns:a16="http://schemas.microsoft.com/office/drawing/2014/main" id="{545EA9B2-68B4-0F09-8A66-3751D21D7C43}"/>
              </a:ext>
            </a:extLst>
          </p:cNvPr>
          <p:cNvSpPr/>
          <p:nvPr/>
        </p:nvSpPr>
        <p:spPr>
          <a:xfrm rot="-5400000">
            <a:off x="2667000" y="-2667000"/>
            <a:ext cx="6858000" cy="12192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63" t="-3629" r="-74151" b="-2745"/>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4" name="Google Shape;200;p27">
            <a:extLst>
              <a:ext uri="{FF2B5EF4-FFF2-40B4-BE49-F238E27FC236}">
                <a16:creationId xmlns:a16="http://schemas.microsoft.com/office/drawing/2014/main" id="{7642B799-F370-A7FB-C4E6-7124CAC4E483}"/>
              </a:ext>
            </a:extLst>
          </p:cNvPr>
          <p:cNvSpPr txBox="1"/>
          <p:nvPr/>
        </p:nvSpPr>
        <p:spPr>
          <a:xfrm>
            <a:off x="303962" y="208237"/>
            <a:ext cx="5232503" cy="298543"/>
          </a:xfrm>
          <a:prstGeom prst="rect">
            <a:avLst/>
          </a:prstGeom>
          <a:noFill/>
          <a:ln>
            <a:noFill/>
          </a:ln>
        </p:spPr>
        <p:txBody>
          <a:bodyPr spcFirstLastPara="1" wrap="square" lIns="0" tIns="0" rIns="0" bIns="0" anchor="t" anchorCtr="0">
            <a:spAutoFit/>
          </a:bodyPr>
          <a:lstStyle/>
          <a:p>
            <a:pPr>
              <a:lnSpc>
                <a:spcPct val="97000"/>
              </a:lnSpc>
            </a:pPr>
            <a:r>
              <a:rPr lang="en-US" altLang="ko-KR" sz="2000" b="1" dirty="0">
                <a:latin typeface="S-Core Dream 8 Heavy" panose="020B0503030302020204" pitchFamily="34" charset="-127"/>
                <a:ea typeface="S-Core Dream 8 Heavy" panose="020B0503030302020204" pitchFamily="34" charset="-127"/>
                <a:sym typeface="DM Sans"/>
              </a:rPr>
              <a:t>7. </a:t>
            </a:r>
            <a:r>
              <a:rPr lang="ko-KR" altLang="en-US" sz="2000" b="1" dirty="0">
                <a:latin typeface="S-Core Dream 8 Heavy" panose="020B0503030302020204" pitchFamily="34" charset="-127"/>
                <a:ea typeface="S-Core Dream 8 Heavy" panose="020B0503030302020204" pitchFamily="34" charset="-127"/>
                <a:sym typeface="DM Sans"/>
              </a:rPr>
              <a:t>결과물</a:t>
            </a:r>
            <a:endParaRPr lang="ko-KR" altLang="en-US" sz="2000" b="1" dirty="0">
              <a:latin typeface="S-Core Dream 8 Heavy" panose="020B0503030302020204" pitchFamily="34" charset="-127"/>
              <a:ea typeface="S-Core Dream 8 Heavy" panose="020B0503030302020204" pitchFamily="34" charset="-127"/>
            </a:endParaRPr>
          </a:p>
        </p:txBody>
      </p:sp>
      <p:sp>
        <p:nvSpPr>
          <p:cNvPr id="8" name="슬라이드 번호 개체 틀 7">
            <a:extLst>
              <a:ext uri="{FF2B5EF4-FFF2-40B4-BE49-F238E27FC236}">
                <a16:creationId xmlns:a16="http://schemas.microsoft.com/office/drawing/2014/main" id="{7A16AE18-2446-AF0E-58A3-62716A7559E8}"/>
              </a:ext>
            </a:extLst>
          </p:cNvPr>
          <p:cNvSpPr>
            <a:spLocks noGrp="1"/>
          </p:cNvSpPr>
          <p:nvPr>
            <p:ph type="sldNum" sz="quarter" idx="12"/>
          </p:nvPr>
        </p:nvSpPr>
        <p:spPr/>
        <p:txBody>
          <a:bodyPr/>
          <a:lstStyle/>
          <a:p>
            <a:fld id="{C40BE0BB-4A2B-6B48-B29D-A57D95589E52}" type="slidenum">
              <a:rPr kumimoji="1" lang="ko-KR" altLang="en-US" smtClean="0"/>
              <a:t>14</a:t>
            </a:fld>
            <a:endParaRPr kumimoji="1" lang="ko-KR" altLang="en-US"/>
          </a:p>
        </p:txBody>
      </p:sp>
      <p:sp>
        <p:nvSpPr>
          <p:cNvPr id="9" name="사각형: 둥근 모서리 8">
            <a:extLst>
              <a:ext uri="{FF2B5EF4-FFF2-40B4-BE49-F238E27FC236}">
                <a16:creationId xmlns:a16="http://schemas.microsoft.com/office/drawing/2014/main" id="{1BFF1405-F1A7-6026-78AF-769C1DAB6310}"/>
              </a:ext>
            </a:extLst>
          </p:cNvPr>
          <p:cNvSpPr/>
          <p:nvPr/>
        </p:nvSpPr>
        <p:spPr>
          <a:xfrm>
            <a:off x="877917" y="897147"/>
            <a:ext cx="4295955" cy="5308121"/>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1200" b="1" dirty="0"/>
              <a:t>LONDON, England (Reuters) -- Harry Potter star Daniel Radcliffe gains access to a reported </a:t>
            </a:r>
            <a:r>
              <a:rPr lang="ko-KR" altLang="en-US" sz="1200" b="1" dirty="0" err="1"/>
              <a:t>짙</a:t>
            </a:r>
            <a:r>
              <a:rPr lang="en-US" altLang="ko-KR" sz="1200" b="1" dirty="0"/>
              <a:t>20 million ($41.1 million) fortune as he turns 18 on Monday, but he insists the money won't cast a spell on him. Daniel Radcliffe as Harry Potter in "Harry Potter and the Order of the Phoenix" To the disappointment of gossip columnists around the world, the young actor says he has no plans to fritter his cash away on fast cars, drink and celebrity parties. "I don't plan to be one of those people who, as soon as they turn 18, suddenly buy themselves a massive sports car collection or something similar," he told an Australian interviewer earlier this month. "I don't think I'll be particularly extravagant. "The things I like buying are things that cost about 10 pounds -- books and CDs and DVDs." At 18, Radcliffe will be able to gamble in a casino, buy a drink in a pub or see the horror film "Hostel: Part II," currently six places below his number one movie on the UK box office chart. Details of how he'll mark his landmark birthday are under wraps. His agent and publicist had no comment on his plans. "I'll definitely have some sort of party," he said in an interview. </a:t>
            </a:r>
          </a:p>
          <a:p>
            <a:pPr algn="ctr"/>
            <a:r>
              <a:rPr lang="en-US" altLang="ko-KR" sz="1200" b="1" dirty="0"/>
              <a:t>.</a:t>
            </a:r>
          </a:p>
          <a:p>
            <a:pPr algn="ctr"/>
            <a:r>
              <a:rPr lang="en-US" altLang="ko-KR" sz="1200" b="1" dirty="0"/>
              <a:t>.</a:t>
            </a:r>
          </a:p>
          <a:p>
            <a:pPr algn="ctr"/>
            <a:r>
              <a:rPr lang="en-US" altLang="ko-KR" sz="1200" b="1" dirty="0"/>
              <a:t>.</a:t>
            </a:r>
            <a:endParaRPr lang="ko-KR" altLang="en-US" sz="1200" dirty="0"/>
          </a:p>
        </p:txBody>
      </p:sp>
      <p:sp>
        <p:nvSpPr>
          <p:cNvPr id="10" name="화살표: 오른쪽 9">
            <a:extLst>
              <a:ext uri="{FF2B5EF4-FFF2-40B4-BE49-F238E27FC236}">
                <a16:creationId xmlns:a16="http://schemas.microsoft.com/office/drawing/2014/main" id="{20AC3676-9352-4589-76AE-2B9D6491EF99}"/>
              </a:ext>
            </a:extLst>
          </p:cNvPr>
          <p:cNvSpPr/>
          <p:nvPr/>
        </p:nvSpPr>
        <p:spPr>
          <a:xfrm>
            <a:off x="5917210" y="2738421"/>
            <a:ext cx="667109" cy="1667773"/>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405167FF-6654-E68B-1BC8-36C702A366EE}"/>
              </a:ext>
            </a:extLst>
          </p:cNvPr>
          <p:cNvGrpSpPr/>
          <p:nvPr/>
        </p:nvGrpSpPr>
        <p:grpSpPr>
          <a:xfrm>
            <a:off x="7403688" y="594360"/>
            <a:ext cx="3768248" cy="5680321"/>
            <a:chOff x="6943499" y="594360"/>
            <a:chExt cx="3768248" cy="5680321"/>
          </a:xfrm>
        </p:grpSpPr>
        <p:pic>
          <p:nvPicPr>
            <p:cNvPr id="12" name="그림 11">
              <a:extLst>
                <a:ext uri="{FF2B5EF4-FFF2-40B4-BE49-F238E27FC236}">
                  <a16:creationId xmlns:a16="http://schemas.microsoft.com/office/drawing/2014/main" id="{D9188D20-6C24-5F94-43BD-B8273AF8C2A6}"/>
                </a:ext>
              </a:extLst>
            </p:cNvPr>
            <p:cNvPicPr>
              <a:picLocks noChangeAspect="1"/>
            </p:cNvPicPr>
            <p:nvPr/>
          </p:nvPicPr>
          <p:blipFill>
            <a:blip r:embed="rId4"/>
            <a:stretch>
              <a:fillRect/>
            </a:stretch>
          </p:blipFill>
          <p:spPr>
            <a:xfrm>
              <a:off x="6964907" y="4474681"/>
              <a:ext cx="1800000" cy="1800000"/>
            </a:xfrm>
            <a:prstGeom prst="rect">
              <a:avLst/>
            </a:prstGeom>
          </p:spPr>
        </p:pic>
        <p:pic>
          <p:nvPicPr>
            <p:cNvPr id="14" name="그림 13">
              <a:extLst>
                <a:ext uri="{FF2B5EF4-FFF2-40B4-BE49-F238E27FC236}">
                  <a16:creationId xmlns:a16="http://schemas.microsoft.com/office/drawing/2014/main" id="{21575E07-96B0-AD10-5443-A4D91153162E}"/>
                </a:ext>
              </a:extLst>
            </p:cNvPr>
            <p:cNvPicPr>
              <a:picLocks noChangeAspect="1"/>
            </p:cNvPicPr>
            <p:nvPr/>
          </p:nvPicPr>
          <p:blipFill>
            <a:blip r:embed="rId5"/>
            <a:stretch>
              <a:fillRect/>
            </a:stretch>
          </p:blipFill>
          <p:spPr>
            <a:xfrm>
              <a:off x="6943499" y="594360"/>
              <a:ext cx="1814272" cy="1800000"/>
            </a:xfrm>
            <a:prstGeom prst="rect">
              <a:avLst/>
            </a:prstGeom>
          </p:spPr>
        </p:pic>
        <p:pic>
          <p:nvPicPr>
            <p:cNvPr id="16" name="그림 15">
              <a:extLst>
                <a:ext uri="{FF2B5EF4-FFF2-40B4-BE49-F238E27FC236}">
                  <a16:creationId xmlns:a16="http://schemas.microsoft.com/office/drawing/2014/main" id="{E64ACCAF-26A4-6262-4DE3-65BE34C62D9A}"/>
                </a:ext>
              </a:extLst>
            </p:cNvPr>
            <p:cNvPicPr>
              <a:picLocks noChangeAspect="1"/>
            </p:cNvPicPr>
            <p:nvPr/>
          </p:nvPicPr>
          <p:blipFill>
            <a:blip r:embed="rId6"/>
            <a:stretch>
              <a:fillRect/>
            </a:stretch>
          </p:blipFill>
          <p:spPr>
            <a:xfrm>
              <a:off x="8911747" y="594360"/>
              <a:ext cx="1800000" cy="1800000"/>
            </a:xfrm>
            <a:prstGeom prst="rect">
              <a:avLst/>
            </a:prstGeom>
          </p:spPr>
        </p:pic>
        <p:pic>
          <p:nvPicPr>
            <p:cNvPr id="18" name="그림 17">
              <a:extLst>
                <a:ext uri="{FF2B5EF4-FFF2-40B4-BE49-F238E27FC236}">
                  <a16:creationId xmlns:a16="http://schemas.microsoft.com/office/drawing/2014/main" id="{3FC0F722-E982-183A-075D-60D288C6F3B5}"/>
                </a:ext>
              </a:extLst>
            </p:cNvPr>
            <p:cNvPicPr>
              <a:picLocks noChangeAspect="1"/>
            </p:cNvPicPr>
            <p:nvPr/>
          </p:nvPicPr>
          <p:blipFill>
            <a:blip r:embed="rId7"/>
            <a:stretch>
              <a:fillRect/>
            </a:stretch>
          </p:blipFill>
          <p:spPr>
            <a:xfrm>
              <a:off x="6957771" y="2529000"/>
              <a:ext cx="1800000" cy="1800000"/>
            </a:xfrm>
            <a:prstGeom prst="rect">
              <a:avLst/>
            </a:prstGeom>
          </p:spPr>
        </p:pic>
        <p:pic>
          <p:nvPicPr>
            <p:cNvPr id="20" name="그림 19">
              <a:extLst>
                <a:ext uri="{FF2B5EF4-FFF2-40B4-BE49-F238E27FC236}">
                  <a16:creationId xmlns:a16="http://schemas.microsoft.com/office/drawing/2014/main" id="{C8B41621-F586-6CB7-DAEF-7B85C464D891}"/>
                </a:ext>
              </a:extLst>
            </p:cNvPr>
            <p:cNvPicPr>
              <a:picLocks noChangeAspect="1"/>
            </p:cNvPicPr>
            <p:nvPr/>
          </p:nvPicPr>
          <p:blipFill>
            <a:blip r:embed="rId8"/>
            <a:stretch>
              <a:fillRect/>
            </a:stretch>
          </p:blipFill>
          <p:spPr>
            <a:xfrm>
              <a:off x="8911747" y="2529000"/>
              <a:ext cx="1800000" cy="1800000"/>
            </a:xfrm>
            <a:prstGeom prst="rect">
              <a:avLst/>
            </a:prstGeom>
          </p:spPr>
        </p:pic>
        <p:pic>
          <p:nvPicPr>
            <p:cNvPr id="22" name="그림 21">
              <a:extLst>
                <a:ext uri="{FF2B5EF4-FFF2-40B4-BE49-F238E27FC236}">
                  <a16:creationId xmlns:a16="http://schemas.microsoft.com/office/drawing/2014/main" id="{9E4EB1E5-1086-2A36-65FE-8A1D41864FC5}"/>
                </a:ext>
              </a:extLst>
            </p:cNvPr>
            <p:cNvPicPr>
              <a:picLocks noChangeAspect="1"/>
            </p:cNvPicPr>
            <p:nvPr/>
          </p:nvPicPr>
          <p:blipFill>
            <a:blip r:embed="rId9"/>
            <a:stretch>
              <a:fillRect/>
            </a:stretch>
          </p:blipFill>
          <p:spPr>
            <a:xfrm>
              <a:off x="8911747" y="4474681"/>
              <a:ext cx="1800000" cy="1800000"/>
            </a:xfrm>
            <a:prstGeom prst="rect">
              <a:avLst/>
            </a:prstGeom>
          </p:spPr>
        </p:pic>
      </p:grpSp>
    </p:spTree>
    <p:extLst>
      <p:ext uri="{BB962C8B-B14F-4D97-AF65-F5344CB8AC3E}">
        <p14:creationId xmlns:p14="http://schemas.microsoft.com/office/powerpoint/2010/main" val="3715939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A8F5CD37-67AC-4067-C73E-9C2EBDD057C5}"/>
            </a:ext>
          </a:extLst>
        </p:cNvPr>
        <p:cNvGrpSpPr/>
        <p:nvPr/>
      </p:nvGrpSpPr>
      <p:grpSpPr>
        <a:xfrm>
          <a:off x="0" y="0"/>
          <a:ext cx="0" cy="0"/>
          <a:chOff x="0" y="0"/>
          <a:chExt cx="0" cy="0"/>
        </a:xfrm>
      </p:grpSpPr>
      <p:sp>
        <p:nvSpPr>
          <p:cNvPr id="198" name="Google Shape;198;p27">
            <a:extLst>
              <a:ext uri="{FF2B5EF4-FFF2-40B4-BE49-F238E27FC236}">
                <a16:creationId xmlns:a16="http://schemas.microsoft.com/office/drawing/2014/main" id="{3C7A8626-0491-1305-6C1E-DC5BE944AA5D}"/>
              </a:ext>
            </a:extLst>
          </p:cNvPr>
          <p:cNvSpPr/>
          <p:nvPr/>
        </p:nvSpPr>
        <p:spPr>
          <a:xfrm rot="-5400000">
            <a:off x="2667000" y="-2667000"/>
            <a:ext cx="6858000" cy="12192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63" t="-3629" r="-74151" b="-2745"/>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4" name="Google Shape;200;p27">
            <a:extLst>
              <a:ext uri="{FF2B5EF4-FFF2-40B4-BE49-F238E27FC236}">
                <a16:creationId xmlns:a16="http://schemas.microsoft.com/office/drawing/2014/main" id="{2349A48E-4120-7C69-35B9-3D4D96495F21}"/>
              </a:ext>
            </a:extLst>
          </p:cNvPr>
          <p:cNvSpPr txBox="1"/>
          <p:nvPr/>
        </p:nvSpPr>
        <p:spPr>
          <a:xfrm>
            <a:off x="303962" y="208237"/>
            <a:ext cx="5232503" cy="298543"/>
          </a:xfrm>
          <a:prstGeom prst="rect">
            <a:avLst/>
          </a:prstGeom>
          <a:noFill/>
          <a:ln>
            <a:noFill/>
          </a:ln>
        </p:spPr>
        <p:txBody>
          <a:bodyPr spcFirstLastPara="1" wrap="square" lIns="0" tIns="0" rIns="0" bIns="0" anchor="t" anchorCtr="0">
            <a:spAutoFit/>
          </a:bodyPr>
          <a:lstStyle/>
          <a:p>
            <a:pPr>
              <a:lnSpc>
                <a:spcPct val="97000"/>
              </a:lnSpc>
            </a:pPr>
            <a:r>
              <a:rPr lang="en-US" altLang="ko-KR" sz="2000" b="1" dirty="0">
                <a:latin typeface="S-Core Dream 8 Heavy" panose="020B0503030302020204" pitchFamily="34" charset="-127"/>
                <a:ea typeface="S-Core Dream 8 Heavy" panose="020B0503030302020204" pitchFamily="34" charset="-127"/>
                <a:sym typeface="DM Sans"/>
              </a:rPr>
              <a:t>8. </a:t>
            </a:r>
            <a:r>
              <a:rPr lang="ko-KR" altLang="en-US" sz="2000" b="1" dirty="0">
                <a:latin typeface="S-Core Dream 8 Heavy" panose="020B0503030302020204" pitchFamily="34" charset="-127"/>
                <a:ea typeface="S-Core Dream 8 Heavy" panose="020B0503030302020204" pitchFamily="34" charset="-127"/>
                <a:sym typeface="DM Sans"/>
              </a:rPr>
              <a:t>프로그램 시연</a:t>
            </a:r>
            <a:endParaRPr lang="ko-KR" altLang="en-US" sz="2000" b="1" dirty="0">
              <a:latin typeface="S-Core Dream 8 Heavy" panose="020B0503030302020204" pitchFamily="34" charset="-127"/>
              <a:ea typeface="S-Core Dream 8 Heavy" panose="020B0503030302020204" pitchFamily="34" charset="-127"/>
            </a:endParaRPr>
          </a:p>
        </p:txBody>
      </p:sp>
      <p:sp>
        <p:nvSpPr>
          <p:cNvPr id="8" name="슬라이드 번호 개체 틀 7">
            <a:extLst>
              <a:ext uri="{FF2B5EF4-FFF2-40B4-BE49-F238E27FC236}">
                <a16:creationId xmlns:a16="http://schemas.microsoft.com/office/drawing/2014/main" id="{D25A10DB-A1F6-3C3D-290C-E87CA9D36FA3}"/>
              </a:ext>
            </a:extLst>
          </p:cNvPr>
          <p:cNvSpPr>
            <a:spLocks noGrp="1"/>
          </p:cNvSpPr>
          <p:nvPr>
            <p:ph type="sldNum" sz="quarter" idx="12"/>
          </p:nvPr>
        </p:nvSpPr>
        <p:spPr/>
        <p:txBody>
          <a:bodyPr/>
          <a:lstStyle/>
          <a:p>
            <a:fld id="{C40BE0BB-4A2B-6B48-B29D-A57D95589E52}" type="slidenum">
              <a:rPr kumimoji="1" lang="ko-KR" altLang="en-US" smtClean="0"/>
              <a:t>15</a:t>
            </a:fld>
            <a:endParaRPr kumimoji="1" lang="ko-KR" altLang="en-US"/>
          </a:p>
        </p:txBody>
      </p:sp>
    </p:spTree>
    <p:extLst>
      <p:ext uri="{BB962C8B-B14F-4D97-AF65-F5344CB8AC3E}">
        <p14:creationId xmlns:p14="http://schemas.microsoft.com/office/powerpoint/2010/main" val="1802092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7"/>
          <p:cNvSpPr/>
          <p:nvPr/>
        </p:nvSpPr>
        <p:spPr>
          <a:xfrm rot="-5400000">
            <a:off x="2667000" y="-2667000"/>
            <a:ext cx="6858000" cy="12192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63" t="-3629" r="-74151" b="-2745"/>
            </a:stretch>
          </a:blipFill>
          <a:ln>
            <a:noFill/>
          </a:ln>
        </p:spPr>
        <p:txBody>
          <a:bodyPr spcFirstLastPara="1" wrap="square" lIns="60967" tIns="30467" rIns="60967" bIns="30467" anchor="t" anchorCtr="0">
            <a:noAutofit/>
          </a:bodyPr>
          <a:lstStyle/>
          <a:p>
            <a:endParaRPr sz="1200" dirty="0">
              <a:solidFill>
                <a:schemeClr val="dk1"/>
              </a:solidFill>
              <a:latin typeface="Calibri"/>
              <a:ea typeface="Calibri"/>
              <a:cs typeface="Calibri"/>
              <a:sym typeface="Calibri"/>
            </a:endParaRPr>
          </a:p>
        </p:txBody>
      </p:sp>
      <p:sp>
        <p:nvSpPr>
          <p:cNvPr id="3" name="Google Shape;200;p27">
            <a:extLst>
              <a:ext uri="{FF2B5EF4-FFF2-40B4-BE49-F238E27FC236}">
                <a16:creationId xmlns:a16="http://schemas.microsoft.com/office/drawing/2014/main" id="{6D9241E0-4D1B-585F-F135-1BE75800F3B3}"/>
              </a:ext>
            </a:extLst>
          </p:cNvPr>
          <p:cNvSpPr txBox="1"/>
          <p:nvPr/>
        </p:nvSpPr>
        <p:spPr>
          <a:xfrm>
            <a:off x="303962" y="208237"/>
            <a:ext cx="5232503" cy="298543"/>
          </a:xfrm>
          <a:prstGeom prst="rect">
            <a:avLst/>
          </a:prstGeom>
          <a:noFill/>
          <a:ln>
            <a:noFill/>
          </a:ln>
        </p:spPr>
        <p:txBody>
          <a:bodyPr spcFirstLastPara="1" wrap="square" lIns="0" tIns="0" rIns="0" bIns="0" anchor="t" anchorCtr="0">
            <a:spAutoFit/>
          </a:bodyPr>
          <a:lstStyle/>
          <a:p>
            <a:pPr>
              <a:lnSpc>
                <a:spcPct val="97000"/>
              </a:lnSpc>
            </a:pPr>
            <a:r>
              <a:rPr lang="en-US" altLang="ko-KR" sz="2000" b="1" dirty="0">
                <a:latin typeface="S-Core Dream 8 Heavy" panose="020B0503030302020204" pitchFamily="34" charset="-127"/>
                <a:ea typeface="S-Core Dream 8 Heavy" panose="020B0503030302020204" pitchFamily="34" charset="-127"/>
                <a:sym typeface="DM Sans"/>
              </a:rPr>
              <a:t>9.</a:t>
            </a:r>
            <a:r>
              <a:rPr lang="ko-KR" altLang="en-US" sz="2000" b="1" dirty="0">
                <a:latin typeface="S-Core Dream 8 Heavy" panose="020B0503030302020204" pitchFamily="34" charset="-127"/>
                <a:ea typeface="S-Core Dream 8 Heavy" panose="020B0503030302020204" pitchFamily="34" charset="-127"/>
                <a:sym typeface="DM Sans"/>
              </a:rPr>
              <a:t> 개선사항</a:t>
            </a:r>
            <a:endParaRPr sz="2000" b="1" dirty="0">
              <a:latin typeface="S-Core Dream 8 Heavy" panose="020B0503030302020204" pitchFamily="34" charset="-127"/>
              <a:ea typeface="S-Core Dream 8 Heavy" panose="020B0503030302020204" pitchFamily="34" charset="-127"/>
            </a:endParaRPr>
          </a:p>
        </p:txBody>
      </p:sp>
      <p:grpSp>
        <p:nvGrpSpPr>
          <p:cNvPr id="2" name="그룹 1">
            <a:extLst>
              <a:ext uri="{FF2B5EF4-FFF2-40B4-BE49-F238E27FC236}">
                <a16:creationId xmlns:a16="http://schemas.microsoft.com/office/drawing/2014/main" id="{C9CC7A56-9944-47D8-B410-97C80230C83B}"/>
              </a:ext>
            </a:extLst>
          </p:cNvPr>
          <p:cNvGrpSpPr/>
          <p:nvPr/>
        </p:nvGrpSpPr>
        <p:grpSpPr>
          <a:xfrm>
            <a:off x="-1" y="2875769"/>
            <a:ext cx="12191998" cy="1106462"/>
            <a:chOff x="-1" y="3101597"/>
            <a:chExt cx="12191998" cy="1106462"/>
          </a:xfrm>
        </p:grpSpPr>
        <p:sp>
          <p:nvSpPr>
            <p:cNvPr id="6" name="직사각형 5">
              <a:extLst>
                <a:ext uri="{FF2B5EF4-FFF2-40B4-BE49-F238E27FC236}">
                  <a16:creationId xmlns:a16="http://schemas.microsoft.com/office/drawing/2014/main" id="{46966ADF-97DB-3952-99E9-8925FE368CAE}"/>
                </a:ext>
              </a:extLst>
            </p:cNvPr>
            <p:cNvSpPr/>
            <p:nvPr/>
          </p:nvSpPr>
          <p:spPr>
            <a:xfrm>
              <a:off x="-1" y="3101597"/>
              <a:ext cx="12191998" cy="1106462"/>
            </a:xfrm>
            <a:prstGeom prst="rect">
              <a:avLst/>
            </a:prstGeom>
            <a:solidFill>
              <a:schemeClr val="tx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Google Shape;201;p27">
              <a:extLst>
                <a:ext uri="{FF2B5EF4-FFF2-40B4-BE49-F238E27FC236}">
                  <a16:creationId xmlns:a16="http://schemas.microsoft.com/office/drawing/2014/main" id="{D47338B2-45E3-3754-E67F-B3A2159581D6}"/>
                </a:ext>
              </a:extLst>
            </p:cNvPr>
            <p:cNvSpPr txBox="1"/>
            <p:nvPr/>
          </p:nvSpPr>
          <p:spPr>
            <a:xfrm>
              <a:off x="1608298" y="3169313"/>
              <a:ext cx="8975402" cy="1038746"/>
            </a:xfrm>
            <a:prstGeom prst="rect">
              <a:avLst/>
            </a:prstGeom>
            <a:noFill/>
            <a:ln>
              <a:noFill/>
            </a:ln>
          </p:spPr>
          <p:txBody>
            <a:bodyPr spcFirstLastPara="1" wrap="square" lIns="0" tIns="0" rIns="0" bIns="0" anchor="t" anchorCtr="0">
              <a:spAutoFit/>
            </a:bodyPr>
            <a:lstStyle/>
            <a:p>
              <a:pPr marL="457200" indent="-457200" algn="ctr">
                <a:lnSpc>
                  <a:spcPct val="135017"/>
                </a:lnSpc>
                <a:buAutoNum type="arabicPeriod"/>
              </a:pPr>
              <a:r>
                <a:rPr lang="ko-KR" altLang="en-US" sz="2500" b="1" dirty="0">
                  <a:latin typeface="S-Core Dream 7 ExtraBold" panose="020B0503030302020204" pitchFamily="34" charset="-127"/>
                  <a:ea typeface="S-Core Dream 7 ExtraBold" panose="020B0503030302020204" pitchFamily="34" charset="-127"/>
                </a:rPr>
                <a:t>생성된 이미지에 대한 객관적 평가 방식</a:t>
              </a:r>
              <a:endParaRPr lang="en-US" altLang="ko-KR" sz="2500" b="1" dirty="0">
                <a:latin typeface="S-Core Dream 7 ExtraBold" panose="020B0503030302020204" pitchFamily="34" charset="-127"/>
                <a:ea typeface="S-Core Dream 7 ExtraBold" panose="020B0503030302020204" pitchFamily="34" charset="-127"/>
              </a:endParaRPr>
            </a:p>
            <a:p>
              <a:pPr marL="457200" indent="-457200" algn="ctr">
                <a:lnSpc>
                  <a:spcPct val="135017"/>
                </a:lnSpc>
                <a:buAutoNum type="arabicPeriod"/>
              </a:pPr>
              <a:r>
                <a:rPr lang="ko-KR" altLang="en-US" sz="2500" b="1" dirty="0">
                  <a:latin typeface="S-Core Dream 7 ExtraBold" panose="020B0503030302020204" pitchFamily="34" charset="-127"/>
                  <a:ea typeface="S-Core Dream 7 ExtraBold" panose="020B0503030302020204" pitchFamily="34" charset="-127"/>
                </a:rPr>
                <a:t>실시간 서비스를 위한 실행시간 단축</a:t>
              </a:r>
              <a:endParaRPr lang="en-US" altLang="ko-KR" sz="2500" b="1" dirty="0">
                <a:latin typeface="S-Core Dream 7 ExtraBold" panose="020B0503030302020204" pitchFamily="34" charset="-127"/>
                <a:ea typeface="S-Core Dream 7 ExtraBold" panose="020B0503030302020204" pitchFamily="34" charset="-127"/>
              </a:endParaRPr>
            </a:p>
          </p:txBody>
        </p:sp>
      </p:grpSp>
      <p:sp>
        <p:nvSpPr>
          <p:cNvPr id="4" name="슬라이드 번호 개체 틀 3">
            <a:extLst>
              <a:ext uri="{FF2B5EF4-FFF2-40B4-BE49-F238E27FC236}">
                <a16:creationId xmlns:a16="http://schemas.microsoft.com/office/drawing/2014/main" id="{E2B96A2D-0CCA-F82C-46A9-5898082BF9D3}"/>
              </a:ext>
            </a:extLst>
          </p:cNvPr>
          <p:cNvSpPr>
            <a:spLocks noGrp="1"/>
          </p:cNvSpPr>
          <p:nvPr>
            <p:ph type="sldNum" sz="quarter" idx="12"/>
          </p:nvPr>
        </p:nvSpPr>
        <p:spPr/>
        <p:txBody>
          <a:bodyPr/>
          <a:lstStyle/>
          <a:p>
            <a:fld id="{C40BE0BB-4A2B-6B48-B29D-A57D95589E52}" type="slidenum">
              <a:rPr kumimoji="1" lang="ko-KR" altLang="en-US" smtClean="0"/>
              <a:t>16</a:t>
            </a:fld>
            <a:endParaRPr kumimoji="1" lang="ko-KR" altLang="en-US"/>
          </a:p>
        </p:txBody>
      </p:sp>
    </p:spTree>
    <p:extLst>
      <p:ext uri="{BB962C8B-B14F-4D97-AF65-F5344CB8AC3E}">
        <p14:creationId xmlns:p14="http://schemas.microsoft.com/office/powerpoint/2010/main" val="2810196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F7C02A9C-39E2-A8D5-C9E8-C78644695A93}"/>
            </a:ext>
          </a:extLst>
        </p:cNvPr>
        <p:cNvGrpSpPr/>
        <p:nvPr/>
      </p:nvGrpSpPr>
      <p:grpSpPr>
        <a:xfrm>
          <a:off x="0" y="0"/>
          <a:ext cx="0" cy="0"/>
          <a:chOff x="0" y="0"/>
          <a:chExt cx="0" cy="0"/>
        </a:xfrm>
      </p:grpSpPr>
      <p:sp>
        <p:nvSpPr>
          <p:cNvPr id="198" name="Google Shape;198;p27">
            <a:extLst>
              <a:ext uri="{FF2B5EF4-FFF2-40B4-BE49-F238E27FC236}">
                <a16:creationId xmlns:a16="http://schemas.microsoft.com/office/drawing/2014/main" id="{D0E89EA8-4830-AB66-BE44-4DF494E76E71}"/>
              </a:ext>
            </a:extLst>
          </p:cNvPr>
          <p:cNvSpPr/>
          <p:nvPr/>
        </p:nvSpPr>
        <p:spPr>
          <a:xfrm rot="-5400000">
            <a:off x="2667000" y="-2667000"/>
            <a:ext cx="6858000" cy="12192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63" t="-3629" r="-74151" b="-2745"/>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4" name="Google Shape;200;p27">
            <a:extLst>
              <a:ext uri="{FF2B5EF4-FFF2-40B4-BE49-F238E27FC236}">
                <a16:creationId xmlns:a16="http://schemas.microsoft.com/office/drawing/2014/main" id="{3A1B22AA-11CF-A994-DF6B-06C0D49FE1C7}"/>
              </a:ext>
            </a:extLst>
          </p:cNvPr>
          <p:cNvSpPr txBox="1"/>
          <p:nvPr/>
        </p:nvSpPr>
        <p:spPr>
          <a:xfrm>
            <a:off x="303962" y="208237"/>
            <a:ext cx="5232503" cy="298543"/>
          </a:xfrm>
          <a:prstGeom prst="rect">
            <a:avLst/>
          </a:prstGeom>
          <a:noFill/>
          <a:ln>
            <a:noFill/>
          </a:ln>
        </p:spPr>
        <p:txBody>
          <a:bodyPr spcFirstLastPara="1" wrap="square" lIns="0" tIns="0" rIns="0" bIns="0" anchor="t" anchorCtr="0">
            <a:spAutoFit/>
          </a:bodyPr>
          <a:lstStyle/>
          <a:p>
            <a:pPr>
              <a:lnSpc>
                <a:spcPct val="97000"/>
              </a:lnSpc>
            </a:pPr>
            <a:r>
              <a:rPr lang="en-US" altLang="ko-KR" sz="2000" b="1" dirty="0">
                <a:latin typeface="S-Core Dream 8 Heavy" panose="020B0503030302020204" pitchFamily="34" charset="-127"/>
                <a:ea typeface="S-Core Dream 8 Heavy" panose="020B0503030302020204" pitchFamily="34" charset="-127"/>
                <a:sym typeface="DM Sans"/>
              </a:rPr>
              <a:t>10. Milestone</a:t>
            </a:r>
            <a:endParaRPr lang="ko-KR" altLang="en-US" sz="2000" b="1" dirty="0">
              <a:latin typeface="S-Core Dream 8 Heavy" panose="020B0503030302020204" pitchFamily="34" charset="-127"/>
              <a:ea typeface="S-Core Dream 8 Heavy" panose="020B0503030302020204" pitchFamily="34" charset="-127"/>
            </a:endParaRPr>
          </a:p>
        </p:txBody>
      </p:sp>
      <p:sp>
        <p:nvSpPr>
          <p:cNvPr id="8" name="슬라이드 번호 개체 틀 7">
            <a:extLst>
              <a:ext uri="{FF2B5EF4-FFF2-40B4-BE49-F238E27FC236}">
                <a16:creationId xmlns:a16="http://schemas.microsoft.com/office/drawing/2014/main" id="{093C61D1-A67B-8718-D1DA-1F1DDEA617FB}"/>
              </a:ext>
            </a:extLst>
          </p:cNvPr>
          <p:cNvSpPr>
            <a:spLocks noGrp="1"/>
          </p:cNvSpPr>
          <p:nvPr>
            <p:ph type="sldNum" sz="quarter" idx="12"/>
          </p:nvPr>
        </p:nvSpPr>
        <p:spPr/>
        <p:txBody>
          <a:bodyPr/>
          <a:lstStyle/>
          <a:p>
            <a:fld id="{C40BE0BB-4A2B-6B48-B29D-A57D95589E52}" type="slidenum">
              <a:rPr kumimoji="1" lang="ko-KR" altLang="en-US" smtClean="0"/>
              <a:t>17</a:t>
            </a:fld>
            <a:endParaRPr kumimoji="1" lang="ko-KR" altLang="en-US"/>
          </a:p>
        </p:txBody>
      </p:sp>
      <p:pic>
        <p:nvPicPr>
          <p:cNvPr id="3" name="그림 2">
            <a:extLst>
              <a:ext uri="{FF2B5EF4-FFF2-40B4-BE49-F238E27FC236}">
                <a16:creationId xmlns:a16="http://schemas.microsoft.com/office/drawing/2014/main" id="{3E175A28-E89B-A10A-3813-9336C88D2B29}"/>
              </a:ext>
            </a:extLst>
          </p:cNvPr>
          <p:cNvPicPr>
            <a:picLocks noChangeAspect="1"/>
          </p:cNvPicPr>
          <p:nvPr/>
        </p:nvPicPr>
        <p:blipFill>
          <a:blip r:embed="rId4"/>
          <a:stretch>
            <a:fillRect/>
          </a:stretch>
        </p:blipFill>
        <p:spPr>
          <a:xfrm>
            <a:off x="1369320" y="1739757"/>
            <a:ext cx="9453359" cy="3483678"/>
          </a:xfrm>
          <a:prstGeom prst="rect">
            <a:avLst/>
          </a:prstGeom>
        </p:spPr>
      </p:pic>
    </p:spTree>
    <p:extLst>
      <p:ext uri="{BB962C8B-B14F-4D97-AF65-F5344CB8AC3E}">
        <p14:creationId xmlns:p14="http://schemas.microsoft.com/office/powerpoint/2010/main" val="571165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8"/>
          <p:cNvSpPr/>
          <p:nvPr/>
        </p:nvSpPr>
        <p:spPr>
          <a:xfrm rot="-5400000">
            <a:off x="2667000" y="-2667000"/>
            <a:ext cx="6858000" cy="12192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59" t="-3629" r="-74149" b="-2749"/>
            </a:stretch>
          </a:blipFill>
          <a:ln>
            <a:noFill/>
          </a:ln>
        </p:spPr>
        <p:txBody>
          <a:bodyPr spcFirstLastPara="1" wrap="square" lIns="60967" tIns="30467" rIns="60967" bIns="30467" anchor="t" anchorCtr="0">
            <a:noAutofit/>
          </a:bodyPr>
          <a:lstStyle/>
          <a:p>
            <a:endParaRPr sz="1200" dirty="0">
              <a:solidFill>
                <a:schemeClr val="dk1"/>
              </a:solidFill>
              <a:latin typeface="Calibri"/>
              <a:ea typeface="Calibri"/>
              <a:cs typeface="Calibri"/>
              <a:sym typeface="Calibri"/>
            </a:endParaRPr>
          </a:p>
        </p:txBody>
      </p:sp>
      <p:sp>
        <p:nvSpPr>
          <p:cNvPr id="10" name="내용 개체 틀 9">
            <a:extLst>
              <a:ext uri="{FF2B5EF4-FFF2-40B4-BE49-F238E27FC236}">
                <a16:creationId xmlns:a16="http://schemas.microsoft.com/office/drawing/2014/main" id="{CDA33740-1EA5-64AF-390D-085338F78B83}"/>
              </a:ext>
            </a:extLst>
          </p:cNvPr>
          <p:cNvSpPr>
            <a:spLocks noGrp="1"/>
          </p:cNvSpPr>
          <p:nvPr>
            <p:ph idx="1"/>
          </p:nvPr>
        </p:nvSpPr>
        <p:spPr>
          <a:xfrm>
            <a:off x="838200" y="715017"/>
            <a:ext cx="10515600" cy="5599405"/>
          </a:xfrm>
        </p:spPr>
        <p:txBody>
          <a:bodyPr>
            <a:normAutofit fontScale="92500" lnSpcReduction="20000"/>
          </a:bodyPr>
          <a:lstStyle/>
          <a:p>
            <a:pPr latinLnBrk="1">
              <a:lnSpc>
                <a:spcPct val="100000"/>
              </a:lnSpc>
              <a:spcAft>
                <a:spcPts val="800"/>
              </a:spcAft>
            </a:pPr>
            <a:r>
              <a:rPr lang="en" altLang="ko-KR" sz="900" kern="100" dirty="0">
                <a:latin typeface="Freesentation 4 Regular" pitchFamily="2" charset="-127"/>
                <a:ea typeface="Freesentation 4 Regular" pitchFamily="2" charset="-127"/>
                <a:cs typeface="Arial" panose="020B0604020202020204" pitchFamily="34" charset="0"/>
              </a:rPr>
              <a:t>[</a:t>
            </a:r>
            <a:r>
              <a:rPr lang="en-US" altLang="ko-KR" sz="900" kern="100" dirty="0">
                <a:latin typeface="Freesentation 4 Regular" pitchFamily="2" charset="-127"/>
                <a:ea typeface="Freesentation 4 Regular" pitchFamily="2" charset="-127"/>
                <a:cs typeface="Arial" panose="020B0604020202020204" pitchFamily="34" charset="0"/>
              </a:rPr>
              <a:t>1</a:t>
            </a:r>
            <a:r>
              <a:rPr lang="en" altLang="ko-KR" sz="900" kern="100" dirty="0">
                <a:latin typeface="Freesentation 4 Regular" pitchFamily="2" charset="-127"/>
                <a:ea typeface="Freesentation 4 Regular" pitchFamily="2" charset="-127"/>
                <a:cs typeface="Arial" panose="020B0604020202020204" pitchFamily="34" charset="0"/>
              </a:rPr>
              <a:t>] R. Rombach, A. Blattmann, D. Lorenz, P. Esser, and B. Ommer, "High-Resolution Image Synthesis with Latent Diffusion Models," arXiv, Dec. 20, 2021. [Online]. Available: https://doi.org/10.48550/arXiv.2112.10752.</a:t>
            </a:r>
          </a:p>
          <a:p>
            <a:pPr latinLnBrk="1">
              <a:lnSpc>
                <a:spcPct val="100000"/>
              </a:lnSpc>
              <a:spcAft>
                <a:spcPts val="800"/>
              </a:spcAft>
            </a:pPr>
            <a:r>
              <a:rPr lang="en" altLang="ko-KR" sz="900" kern="100" dirty="0">
                <a:latin typeface="Freesentation 4 Regular" pitchFamily="2" charset="-127"/>
                <a:ea typeface="Freesentation 4 Regular" pitchFamily="2" charset="-127"/>
                <a:cs typeface="Arial" panose="020B0604020202020204" pitchFamily="34" charset="0"/>
              </a:rPr>
              <a:t>[</a:t>
            </a:r>
            <a:r>
              <a:rPr lang="en-US" altLang="ko-KR" sz="900" kern="100" dirty="0">
                <a:latin typeface="Freesentation 4 Regular" pitchFamily="2" charset="-127"/>
                <a:ea typeface="Freesentation 4 Regular" pitchFamily="2" charset="-127"/>
                <a:cs typeface="Arial" panose="020B0604020202020204" pitchFamily="34" charset="0"/>
              </a:rPr>
              <a:t>2</a:t>
            </a:r>
            <a:r>
              <a:rPr lang="en" altLang="ko-KR" sz="900" kern="100" dirty="0">
                <a:latin typeface="Freesentation 4 Regular" pitchFamily="2" charset="-127"/>
                <a:ea typeface="Freesentation 4 Regular" pitchFamily="2" charset="-127"/>
                <a:cs typeface="Arial" panose="020B0604020202020204" pitchFamily="34" charset="0"/>
              </a:rPr>
              <a:t>] X. Pan, P. Qin, Y. Li, H. Xue, and W. Chen, "Synthesizing Coherent Story with Auto-Regressive Latent Diffusion Models," [Online]. Available: https://arxiv.org/abs/2211.10950.</a:t>
            </a:r>
          </a:p>
          <a:p>
            <a:pPr latinLnBrk="1">
              <a:lnSpc>
                <a:spcPct val="100000"/>
              </a:lnSpc>
              <a:spcAft>
                <a:spcPts val="800"/>
              </a:spcAft>
            </a:pPr>
            <a:r>
              <a:rPr lang="en" altLang="ko-KR" sz="900" kern="100" dirty="0">
                <a:latin typeface="Freesentation 4 Regular" pitchFamily="2" charset="-127"/>
                <a:ea typeface="Freesentation 4 Regular" pitchFamily="2" charset="-127"/>
                <a:cs typeface="Arial" panose="020B0604020202020204" pitchFamily="34" charset="0"/>
              </a:rPr>
              <a:t>[</a:t>
            </a:r>
            <a:r>
              <a:rPr lang="en-US" altLang="ko-KR" sz="900" kern="100" dirty="0">
                <a:latin typeface="Freesentation 4 Regular" pitchFamily="2" charset="-127"/>
                <a:ea typeface="Freesentation 4 Regular" pitchFamily="2" charset="-127"/>
                <a:cs typeface="Arial" panose="020B0604020202020204" pitchFamily="34" charset="0"/>
              </a:rPr>
              <a:t>3</a:t>
            </a:r>
            <a:r>
              <a:rPr lang="en" altLang="ko-KR" sz="900" kern="100" dirty="0">
                <a:latin typeface="Freesentation 4 Regular" pitchFamily="2" charset="-127"/>
                <a:ea typeface="Freesentation 4 Regular" pitchFamily="2" charset="-127"/>
                <a:cs typeface="Arial" panose="020B0604020202020204" pitchFamily="34" charset="0"/>
              </a:rPr>
              <a:t>] Y. Özkent, "Social media usage to share information in communication journals: An analysis of social media activity and article citations," PLOS ONE, Feb. 9, 2022. [Online]. Available: https://doi.org/10.1371/journal.pone.0263725.</a:t>
            </a:r>
          </a:p>
          <a:p>
            <a:pPr latinLnBrk="1">
              <a:lnSpc>
                <a:spcPct val="100000"/>
              </a:lnSpc>
              <a:spcAft>
                <a:spcPts val="800"/>
              </a:spcAft>
            </a:pPr>
            <a:r>
              <a:rPr lang="en" altLang="ko-KR" sz="900" kern="100" dirty="0">
                <a:latin typeface="Freesentation 4 Regular" pitchFamily="2" charset="-127"/>
                <a:ea typeface="Freesentation 4 Regular" pitchFamily="2" charset="-127"/>
                <a:cs typeface="Arial" panose="020B0604020202020204" pitchFamily="34" charset="0"/>
              </a:rPr>
              <a:t>[</a:t>
            </a:r>
            <a:r>
              <a:rPr lang="en-US" altLang="ko-KR" sz="900" kern="100" dirty="0">
                <a:latin typeface="Freesentation 4 Regular" pitchFamily="2" charset="-127"/>
                <a:ea typeface="Freesentation 4 Regular" pitchFamily="2" charset="-127"/>
                <a:cs typeface="Arial" panose="020B0604020202020204" pitchFamily="34" charset="0"/>
              </a:rPr>
              <a:t>4</a:t>
            </a:r>
            <a:r>
              <a:rPr lang="en" altLang="ko-KR" sz="900" kern="100" dirty="0">
                <a:latin typeface="Freesentation 4 Regular" pitchFamily="2" charset="-127"/>
                <a:ea typeface="Freesentation 4 Regular" pitchFamily="2" charset="-127"/>
                <a:cs typeface="Arial" panose="020B0604020202020204" pitchFamily="34" charset="0"/>
              </a:rPr>
              <a:t>] S. Vatsal and H. Dubey, "A Survey of Prompt Engineering Methods in Large Language Models for Different NLP Tasks," arXiv, Oct. 2023. [Online]. Available: </a:t>
            </a:r>
            <a:r>
              <a:rPr lang="en" altLang="ko-KR" sz="900" kern="100" dirty="0">
                <a:latin typeface="Freesentation 4 Regular" pitchFamily="2" charset="-127"/>
                <a:ea typeface="Freesentation 4 Regular" pitchFamily="2" charset="-127"/>
                <a:cs typeface="Arial" panose="020B0604020202020204" pitchFamily="34" charset="0"/>
                <a:hlinkClick r:id="rId4"/>
              </a:rPr>
              <a:t>https://arxiv.org/abs/2407.12994</a:t>
            </a:r>
            <a:endParaRPr lang="en" altLang="ko-KR" sz="900" kern="100" dirty="0">
              <a:latin typeface="Freesentation 4 Regular" pitchFamily="2" charset="-127"/>
              <a:ea typeface="Freesentation 4 Regular" pitchFamily="2" charset="-127"/>
              <a:cs typeface="Arial" panose="020B0604020202020204" pitchFamily="34" charset="0"/>
            </a:endParaRPr>
          </a:p>
          <a:p>
            <a:pPr latinLnBrk="1">
              <a:lnSpc>
                <a:spcPct val="100000"/>
              </a:lnSpc>
              <a:spcAft>
                <a:spcPts val="800"/>
              </a:spcAft>
            </a:pPr>
            <a:r>
              <a:rPr lang="en" altLang="ko-KR" sz="900" kern="100" dirty="0">
                <a:latin typeface="Freesentation 4 Regular" pitchFamily="2" charset="-127"/>
                <a:ea typeface="Freesentation 4 Regular" pitchFamily="2" charset="-127"/>
                <a:cs typeface="Arial" panose="020B0604020202020204" pitchFamily="34" charset="0"/>
              </a:rPr>
              <a:t>[5] </a:t>
            </a:r>
            <a:r>
              <a:rPr lang="en-US" altLang="ko-KR" sz="900" dirty="0">
                <a:latin typeface="Freesentation 4 Regular" pitchFamily="2" charset="-127"/>
                <a:ea typeface="Freesentation 4 Regular" pitchFamily="2" charset="-127"/>
              </a:rPr>
              <a:t>P. Sahoo, A. K. Singh, S. Saha, V. Jain, S. Mondal, and A. Chadha, "A Systematic Survey of Prompt Engineering in Large Language Models: Techniques and Applications," </a:t>
            </a:r>
            <a:r>
              <a:rPr lang="en-US" altLang="ko-KR" sz="900" dirty="0" err="1">
                <a:latin typeface="Freesentation 4 Regular" pitchFamily="2" charset="-127"/>
                <a:ea typeface="Freesentation 4 Regular" pitchFamily="2" charset="-127"/>
              </a:rPr>
              <a:t>arXiv</a:t>
            </a:r>
            <a:r>
              <a:rPr lang="en-US" altLang="ko-KR" sz="900" dirty="0">
                <a:latin typeface="Freesentation 4 Regular" pitchFamily="2" charset="-127"/>
                <a:ea typeface="Freesentation 4 Regular" pitchFamily="2" charset="-127"/>
              </a:rPr>
              <a:t>, Feb. 2024. [Online]. Available: </a:t>
            </a:r>
            <a:r>
              <a:rPr lang="en-US" altLang="ko-KR" sz="900" dirty="0">
                <a:latin typeface="Freesentation 4 Regular" pitchFamily="2" charset="-127"/>
                <a:ea typeface="Freesentation 4 Regular" pitchFamily="2" charset="-127"/>
                <a:hlinkClick r:id="rId5"/>
              </a:rPr>
              <a:t>https://arxiv.org/abs/2402.07927</a:t>
            </a:r>
            <a:endParaRPr lang="en-US" altLang="ko-KR" sz="900" kern="100" dirty="0">
              <a:latin typeface="Freesentation 4 Regular" pitchFamily="2" charset="-127"/>
              <a:ea typeface="Freesentation 4 Regular" pitchFamily="2" charset="-127"/>
              <a:cs typeface="Arial" panose="020B0604020202020204" pitchFamily="34" charset="0"/>
            </a:endParaRPr>
          </a:p>
          <a:p>
            <a:pPr latinLnBrk="1">
              <a:lnSpc>
                <a:spcPct val="100000"/>
              </a:lnSpc>
              <a:spcAft>
                <a:spcPts val="800"/>
              </a:spcAft>
            </a:pPr>
            <a:r>
              <a:rPr lang="en-US" altLang="ko-KR" sz="900" kern="100" dirty="0">
                <a:latin typeface="Freesentation 4 Regular" pitchFamily="2" charset="-127"/>
                <a:ea typeface="Freesentation 4 Regular" pitchFamily="2" charset="-127"/>
                <a:cs typeface="Arial" panose="020B0604020202020204" pitchFamily="34" charset="0"/>
              </a:rPr>
              <a:t>[6] </a:t>
            </a:r>
            <a:r>
              <a:rPr lang="en-US" altLang="ko-KR" sz="900" dirty="0">
                <a:latin typeface="Freesentation 4 Regular" pitchFamily="2" charset="-127"/>
                <a:ea typeface="Freesentation 4 Regular" pitchFamily="2" charset="-127"/>
              </a:rPr>
              <a:t>J. Song, C. Meng, and S. </a:t>
            </a:r>
            <a:r>
              <a:rPr lang="en-US" altLang="ko-KR" sz="900" dirty="0" err="1">
                <a:latin typeface="Freesentation 4 Regular" pitchFamily="2" charset="-127"/>
                <a:ea typeface="Freesentation 4 Regular" pitchFamily="2" charset="-127"/>
              </a:rPr>
              <a:t>Ermon</a:t>
            </a:r>
            <a:r>
              <a:rPr lang="en-US" altLang="ko-KR" sz="900" dirty="0">
                <a:latin typeface="Freesentation 4 Regular" pitchFamily="2" charset="-127"/>
                <a:ea typeface="Freesentation 4 Regular" pitchFamily="2" charset="-127"/>
              </a:rPr>
              <a:t>, "Denoising Diffusion Implicit Models," </a:t>
            </a:r>
            <a:r>
              <a:rPr lang="en-US" altLang="ko-KR" sz="900" dirty="0" err="1">
                <a:latin typeface="Freesentation 4 Regular" pitchFamily="2" charset="-127"/>
                <a:ea typeface="Freesentation 4 Regular" pitchFamily="2" charset="-127"/>
              </a:rPr>
              <a:t>arXiv</a:t>
            </a:r>
            <a:r>
              <a:rPr lang="en-US" altLang="ko-KR" sz="900" dirty="0">
                <a:latin typeface="Freesentation 4 Regular" pitchFamily="2" charset="-127"/>
                <a:ea typeface="Freesentation 4 Regular" pitchFamily="2" charset="-127"/>
              </a:rPr>
              <a:t>, Oct. 2020. [Online]. Available: </a:t>
            </a:r>
            <a:r>
              <a:rPr lang="en-US" altLang="ko-KR" sz="900" dirty="0">
                <a:latin typeface="Freesentation 4 Regular" pitchFamily="2" charset="-127"/>
                <a:ea typeface="Freesentation 4 Regular" pitchFamily="2" charset="-127"/>
                <a:hlinkClick r:id="rId6"/>
              </a:rPr>
              <a:t>https://arxiv.org/abs/2010.02502</a:t>
            </a:r>
            <a:endParaRPr lang="en-US" altLang="ko-KR" sz="900" kern="100" dirty="0">
              <a:latin typeface="Freesentation 4 Regular" pitchFamily="2" charset="-127"/>
              <a:ea typeface="Freesentation 4 Regular" pitchFamily="2" charset="-127"/>
              <a:cs typeface="Arial" panose="020B0604020202020204" pitchFamily="34" charset="0"/>
            </a:endParaRPr>
          </a:p>
          <a:p>
            <a:pPr latinLnBrk="1">
              <a:lnSpc>
                <a:spcPct val="100000"/>
              </a:lnSpc>
              <a:spcAft>
                <a:spcPts val="800"/>
              </a:spcAft>
            </a:pPr>
            <a:r>
              <a:rPr lang="en-US" altLang="ko-KR" sz="900" kern="100" dirty="0">
                <a:latin typeface="Freesentation 4 Regular" pitchFamily="2" charset="-127"/>
                <a:ea typeface="Freesentation 4 Regular" pitchFamily="2" charset="-127"/>
                <a:cs typeface="Arial" panose="020B0604020202020204" pitchFamily="34" charset="0"/>
              </a:rPr>
              <a:t>[7] </a:t>
            </a:r>
            <a:r>
              <a:rPr lang="en-US" altLang="ko-KR" sz="900" dirty="0">
                <a:latin typeface="Freesentation 4 Regular" pitchFamily="2" charset="-127"/>
                <a:ea typeface="Freesentation 4 Regular" pitchFamily="2" charset="-127"/>
              </a:rPr>
              <a:t>J. Ho, A. Jain, and P. </a:t>
            </a:r>
            <a:r>
              <a:rPr lang="en-US" altLang="ko-KR" sz="900" dirty="0" err="1">
                <a:latin typeface="Freesentation 4 Regular" pitchFamily="2" charset="-127"/>
                <a:ea typeface="Freesentation 4 Regular" pitchFamily="2" charset="-127"/>
              </a:rPr>
              <a:t>Abbeel</a:t>
            </a:r>
            <a:r>
              <a:rPr lang="en-US" altLang="ko-KR" sz="900" dirty="0">
                <a:latin typeface="Freesentation 4 Regular" pitchFamily="2" charset="-127"/>
                <a:ea typeface="Freesentation 4 Regular" pitchFamily="2" charset="-127"/>
              </a:rPr>
              <a:t>, "Denoising Diffusion Probabilistic Models," in Advances in Neural Information Processing Systems, vol. 33, 2020. [Online]. Available: </a:t>
            </a:r>
            <a:r>
              <a:rPr lang="en-US" altLang="ko-KR" sz="900" dirty="0">
                <a:latin typeface="Freesentation 4 Regular" pitchFamily="2" charset="-127"/>
                <a:ea typeface="Freesentation 4 Regular" pitchFamily="2" charset="-127"/>
                <a:hlinkClick r:id="rId7"/>
              </a:rPr>
              <a:t>https://proceedings.neurips.cc/paper/2020/hash/4c5bcfec8584af0d967f1ab10179ca4b-Abstract.html</a:t>
            </a:r>
            <a:endParaRPr lang="en-US" altLang="ko-KR" sz="900" kern="100" dirty="0">
              <a:latin typeface="Freesentation 4 Regular" pitchFamily="2" charset="-127"/>
              <a:ea typeface="Freesentation 4 Regular" pitchFamily="2" charset="-127"/>
              <a:cs typeface="Arial" panose="020B0604020202020204" pitchFamily="34" charset="0"/>
            </a:endParaRPr>
          </a:p>
          <a:p>
            <a:pPr latinLnBrk="1">
              <a:lnSpc>
                <a:spcPct val="100000"/>
              </a:lnSpc>
              <a:spcAft>
                <a:spcPts val="800"/>
              </a:spcAft>
            </a:pPr>
            <a:r>
              <a:rPr lang="en-US" altLang="ko-KR" sz="900" kern="100" dirty="0">
                <a:latin typeface="Freesentation 4 Regular" pitchFamily="2" charset="-127"/>
                <a:ea typeface="Freesentation 4 Regular" pitchFamily="2" charset="-127"/>
                <a:cs typeface="Arial" panose="020B0604020202020204" pitchFamily="34" charset="0"/>
              </a:rPr>
              <a:t>[8] </a:t>
            </a:r>
            <a:r>
              <a:rPr lang="en-US" altLang="ko-KR" sz="900" dirty="0">
                <a:latin typeface="Freesentation 4 Regular" pitchFamily="2" charset="-127"/>
                <a:ea typeface="Freesentation 4 Regular" pitchFamily="2" charset="-127"/>
              </a:rPr>
              <a:t>A. Nichol, P. </a:t>
            </a:r>
            <a:r>
              <a:rPr lang="en-US" altLang="ko-KR" sz="900" dirty="0" err="1">
                <a:latin typeface="Freesentation 4 Regular" pitchFamily="2" charset="-127"/>
                <a:ea typeface="Freesentation 4 Regular" pitchFamily="2" charset="-127"/>
              </a:rPr>
              <a:t>Dhariwal</a:t>
            </a:r>
            <a:r>
              <a:rPr lang="en-US" altLang="ko-KR" sz="900" dirty="0">
                <a:latin typeface="Freesentation 4 Regular" pitchFamily="2" charset="-127"/>
                <a:ea typeface="Freesentation 4 Regular" pitchFamily="2" charset="-127"/>
              </a:rPr>
              <a:t>, A. Ramesh, P. Shyam, P. Mishkin, B. McGrew, I. </a:t>
            </a:r>
            <a:r>
              <a:rPr lang="en-US" altLang="ko-KR" sz="900" dirty="0" err="1">
                <a:latin typeface="Freesentation 4 Regular" pitchFamily="2" charset="-127"/>
                <a:ea typeface="Freesentation 4 Regular" pitchFamily="2" charset="-127"/>
              </a:rPr>
              <a:t>Sutskever</a:t>
            </a:r>
            <a:r>
              <a:rPr lang="en-US" altLang="ko-KR" sz="900" dirty="0">
                <a:latin typeface="Freesentation 4 Regular" pitchFamily="2" charset="-127"/>
                <a:ea typeface="Freesentation 4 Regular" pitchFamily="2" charset="-127"/>
              </a:rPr>
              <a:t>, and M. Chen, "GLIDE: Towards Photorealistic Image Generation and Editing with Text-Guided Diffusion Models," </a:t>
            </a:r>
            <a:r>
              <a:rPr lang="en-US" altLang="ko-KR" sz="900" dirty="0" err="1">
                <a:latin typeface="Freesentation 4 Regular" pitchFamily="2" charset="-127"/>
                <a:ea typeface="Freesentation 4 Regular" pitchFamily="2" charset="-127"/>
              </a:rPr>
              <a:t>arXiv</a:t>
            </a:r>
            <a:r>
              <a:rPr lang="en-US" altLang="ko-KR" sz="900" dirty="0">
                <a:latin typeface="Freesentation 4 Regular" pitchFamily="2" charset="-127"/>
                <a:ea typeface="Freesentation 4 Regular" pitchFamily="2" charset="-127"/>
              </a:rPr>
              <a:t>, Dec. 2021. [Online]. Available: </a:t>
            </a:r>
            <a:r>
              <a:rPr lang="en-US" altLang="ko-KR" sz="900" dirty="0">
                <a:latin typeface="Freesentation 4 Regular" pitchFamily="2" charset="-127"/>
                <a:ea typeface="Freesentation 4 Regular" pitchFamily="2" charset="-127"/>
                <a:hlinkClick r:id="rId8"/>
              </a:rPr>
              <a:t>https://arxiv.org/abs/2112.10741</a:t>
            </a:r>
            <a:endParaRPr lang="en-US" altLang="ko-KR" sz="900" kern="100" dirty="0">
              <a:latin typeface="Freesentation 4 Regular" pitchFamily="2" charset="-127"/>
              <a:ea typeface="Freesentation 4 Regular" pitchFamily="2" charset="-127"/>
              <a:cs typeface="Arial" panose="020B0604020202020204" pitchFamily="34" charset="0"/>
            </a:endParaRPr>
          </a:p>
          <a:p>
            <a:pPr latinLnBrk="1">
              <a:lnSpc>
                <a:spcPct val="100000"/>
              </a:lnSpc>
              <a:spcAft>
                <a:spcPts val="800"/>
              </a:spcAft>
            </a:pPr>
            <a:r>
              <a:rPr lang="en-US" altLang="ko-KR" sz="900" kern="100" dirty="0">
                <a:latin typeface="Freesentation 4 Regular" pitchFamily="2" charset="-127"/>
                <a:ea typeface="Freesentation 4 Regular" pitchFamily="2" charset="-127"/>
                <a:cs typeface="Arial" panose="020B0604020202020204" pitchFamily="34" charset="0"/>
              </a:rPr>
              <a:t>[9] </a:t>
            </a:r>
            <a:r>
              <a:rPr lang="en-US" altLang="ko-KR" sz="900" dirty="0">
                <a:latin typeface="Freesentation 4 Regular" pitchFamily="2" charset="-127"/>
                <a:ea typeface="Freesentation 4 Regular" pitchFamily="2" charset="-127"/>
              </a:rPr>
              <a:t>J. Ho and T. </a:t>
            </a:r>
            <a:r>
              <a:rPr lang="en-US" altLang="ko-KR" sz="900" dirty="0" err="1">
                <a:latin typeface="Freesentation 4 Regular" pitchFamily="2" charset="-127"/>
                <a:ea typeface="Freesentation 4 Regular" pitchFamily="2" charset="-127"/>
              </a:rPr>
              <a:t>Salimans</a:t>
            </a:r>
            <a:r>
              <a:rPr lang="en-US" altLang="ko-KR" sz="900" dirty="0">
                <a:latin typeface="Freesentation 4 Regular" pitchFamily="2" charset="-127"/>
                <a:ea typeface="Freesentation 4 Regular" pitchFamily="2" charset="-127"/>
              </a:rPr>
              <a:t>, "Classifier-Free Diffusion Guidance," </a:t>
            </a:r>
            <a:r>
              <a:rPr lang="en-US" altLang="ko-KR" sz="900" dirty="0" err="1">
                <a:latin typeface="Freesentation 4 Regular" pitchFamily="2" charset="-127"/>
                <a:ea typeface="Freesentation 4 Regular" pitchFamily="2" charset="-127"/>
              </a:rPr>
              <a:t>arXiv</a:t>
            </a:r>
            <a:r>
              <a:rPr lang="en-US" altLang="ko-KR" sz="900" dirty="0">
                <a:latin typeface="Freesentation 4 Regular" pitchFamily="2" charset="-127"/>
                <a:ea typeface="Freesentation 4 Regular" pitchFamily="2" charset="-127"/>
              </a:rPr>
              <a:t>, Jul. 2022. [Online]. Available: </a:t>
            </a:r>
            <a:r>
              <a:rPr lang="en-US" altLang="ko-KR" sz="900" dirty="0">
                <a:latin typeface="Freesentation 4 Regular" pitchFamily="2" charset="-127"/>
                <a:ea typeface="Freesentation 4 Regular" pitchFamily="2" charset="-127"/>
                <a:hlinkClick r:id="rId9"/>
              </a:rPr>
              <a:t>https://arxiv.org/abs/2207.12598</a:t>
            </a:r>
            <a:endParaRPr lang="en-US" altLang="ko-KR" sz="900" dirty="0">
              <a:latin typeface="Freesentation 4 Regular" pitchFamily="2" charset="-127"/>
              <a:ea typeface="Freesentation 4 Regular" pitchFamily="2" charset="-127"/>
            </a:endParaRPr>
          </a:p>
          <a:p>
            <a:pPr latinLnBrk="1">
              <a:lnSpc>
                <a:spcPct val="100000"/>
              </a:lnSpc>
              <a:spcAft>
                <a:spcPts val="800"/>
              </a:spcAft>
            </a:pPr>
            <a:r>
              <a:rPr lang="en-US" altLang="ko-KR" sz="900" dirty="0"/>
              <a:t>[10] N. N. Group, "The Picture-Superiority Effect: Harness the Power of Visuals," [Online]. Available: https://www.nngroup.com/articles/picture-superiority-effect/. Accessed: Dec. 2, 2024. </a:t>
            </a:r>
          </a:p>
          <a:p>
            <a:pPr latinLnBrk="1">
              <a:lnSpc>
                <a:spcPct val="100000"/>
              </a:lnSpc>
              <a:spcAft>
                <a:spcPts val="800"/>
              </a:spcAft>
            </a:pPr>
            <a:r>
              <a:rPr lang="en-US" altLang="ko-KR" sz="900" dirty="0"/>
              <a:t>[11] PubMed, "WWW Error Blocked Diagnostic," [Online]. Available: https://pubmed.ncbi.nlm.nih.gov/16122896/. Accessed: Dec. 2, 2024. </a:t>
            </a:r>
          </a:p>
          <a:p>
            <a:pPr latinLnBrk="1">
              <a:lnSpc>
                <a:spcPct val="100000"/>
              </a:lnSpc>
              <a:spcAft>
                <a:spcPts val="800"/>
              </a:spcAft>
            </a:pPr>
            <a:r>
              <a:rPr lang="en-US" altLang="ko-KR" sz="900" dirty="0"/>
              <a:t>[12] ResearchGate, "Words Versus Pictures: Leveraging the Research on Visual Communication," [Online]. Available: https://www.researchgate.net/publication/297749750_Words_Versus_Pictures_Leveraging_the_Research_on_Visual_Communication. Accessed: Dec. 2, 2024. </a:t>
            </a:r>
          </a:p>
          <a:p>
            <a:pPr latinLnBrk="1">
              <a:lnSpc>
                <a:spcPct val="100000"/>
              </a:lnSpc>
              <a:spcAft>
                <a:spcPts val="800"/>
              </a:spcAft>
            </a:pPr>
            <a:r>
              <a:rPr lang="en-US" altLang="ko-KR" sz="900" dirty="0"/>
              <a:t>[13] </a:t>
            </a:r>
            <a:r>
              <a:rPr lang="en-US" altLang="ko-KR" sz="900" dirty="0" err="1"/>
              <a:t>Noupe</a:t>
            </a:r>
            <a:r>
              <a:rPr lang="en-US" altLang="ko-KR" sz="900" dirty="0"/>
              <a:t>, "Text vs. Images: Which Content Format is Effective?" [Online]. Available: https://www.noupe.com/essentials/text-vs-images-which-content-format-is-effective.html. Accessed: Dec. 2, 2024. </a:t>
            </a:r>
          </a:p>
          <a:p>
            <a:pPr latinLnBrk="1">
              <a:lnSpc>
                <a:spcPct val="100000"/>
              </a:lnSpc>
              <a:spcAft>
                <a:spcPts val="800"/>
              </a:spcAft>
            </a:pPr>
            <a:r>
              <a:rPr lang="en-US" altLang="ko-KR" sz="900" dirty="0"/>
              <a:t>[14] A. D. Clemson, "Analysis of Gaze on Comic Book Panel Structure," [Online]. Available: http://andrewd.ces.clemson.edu/courses/cpsc412/fall15/teams/reports/group4.pdf. Accessed: Dec. 2, 2024.</a:t>
            </a:r>
          </a:p>
          <a:p>
            <a:pPr latinLnBrk="1">
              <a:lnSpc>
                <a:spcPct val="100000"/>
              </a:lnSpc>
              <a:spcAft>
                <a:spcPts val="800"/>
              </a:spcAft>
            </a:pPr>
            <a:r>
              <a:rPr lang="en-US" altLang="ko-KR" sz="900" dirty="0"/>
              <a:t> [15] OpenAI, "G-EVAL: NLG Evaluation using GPT-4 with Better Human Alignment," </a:t>
            </a:r>
            <a:r>
              <a:rPr lang="en-US" altLang="ko-KR" sz="900" dirty="0" err="1"/>
              <a:t>arXiv</a:t>
            </a:r>
            <a:r>
              <a:rPr lang="en-US" altLang="ko-KR" sz="900" dirty="0"/>
              <a:t>, Mar. 2023. [Online]. Available: </a:t>
            </a:r>
            <a:r>
              <a:rPr lang="en-US" altLang="ko-KR" sz="900" dirty="0">
                <a:hlinkClick r:id="rId10"/>
              </a:rPr>
              <a:t>https://arxiv.org/abs/2303.16634</a:t>
            </a:r>
            <a:r>
              <a:rPr lang="en-US" altLang="ko-KR" sz="900" dirty="0"/>
              <a:t>.</a:t>
            </a:r>
          </a:p>
          <a:p>
            <a:pPr latinLnBrk="1">
              <a:lnSpc>
                <a:spcPct val="100000"/>
              </a:lnSpc>
              <a:spcAft>
                <a:spcPts val="800"/>
              </a:spcAft>
            </a:pPr>
            <a:r>
              <a:rPr lang="en-US" altLang="ko-KR" sz="900" dirty="0"/>
              <a:t> [16] A. R. Authors, "Which questions should I answer? Salience Prediction of Inquisitive Questions," </a:t>
            </a:r>
            <a:r>
              <a:rPr lang="en-US" altLang="ko-KR" sz="900" dirty="0" err="1"/>
              <a:t>arXiv</a:t>
            </a:r>
            <a:r>
              <a:rPr lang="en-US" altLang="ko-KR" sz="900" dirty="0"/>
              <a:t>, Apr. 2024. [Online]. Available: https://arxiv.org/pdf/2404.10917.</a:t>
            </a:r>
            <a:endParaRPr lang="en" altLang="ko-KR" sz="900" kern="100" dirty="0">
              <a:latin typeface="Freesentation 4 Regular" pitchFamily="2" charset="-127"/>
              <a:ea typeface="Freesentation 4 Regular" pitchFamily="2" charset="-127"/>
              <a:cs typeface="Arial" panose="020B0604020202020204" pitchFamily="34" charset="0"/>
            </a:endParaRPr>
          </a:p>
        </p:txBody>
      </p:sp>
      <p:sp>
        <p:nvSpPr>
          <p:cNvPr id="15" name="슬라이드 번호 개체 틀 14">
            <a:extLst>
              <a:ext uri="{FF2B5EF4-FFF2-40B4-BE49-F238E27FC236}">
                <a16:creationId xmlns:a16="http://schemas.microsoft.com/office/drawing/2014/main" id="{F609396E-45EC-4A69-459C-E5E4C548548E}"/>
              </a:ext>
            </a:extLst>
          </p:cNvPr>
          <p:cNvSpPr>
            <a:spLocks noGrp="1"/>
          </p:cNvSpPr>
          <p:nvPr>
            <p:ph type="sldNum" sz="quarter" idx="12"/>
          </p:nvPr>
        </p:nvSpPr>
        <p:spPr/>
        <p:txBody>
          <a:bodyPr/>
          <a:lstStyle/>
          <a:p>
            <a:fld id="{C40BE0BB-4A2B-6B48-B29D-A57D95589E52}" type="slidenum">
              <a:rPr kumimoji="1" lang="ko-KR" altLang="en-US" smtClean="0"/>
              <a:t>18</a:t>
            </a:fld>
            <a:endParaRPr kumimoji="1" lang="ko-KR" altLang="en-US"/>
          </a:p>
        </p:txBody>
      </p:sp>
      <p:sp>
        <p:nvSpPr>
          <p:cNvPr id="16" name="Google Shape;200;p27">
            <a:extLst>
              <a:ext uri="{FF2B5EF4-FFF2-40B4-BE49-F238E27FC236}">
                <a16:creationId xmlns:a16="http://schemas.microsoft.com/office/drawing/2014/main" id="{074102AB-4611-598D-DAD1-C0042F3C420F}"/>
              </a:ext>
            </a:extLst>
          </p:cNvPr>
          <p:cNvSpPr txBox="1"/>
          <p:nvPr/>
        </p:nvSpPr>
        <p:spPr>
          <a:xfrm>
            <a:off x="303962" y="208237"/>
            <a:ext cx="5232503" cy="298543"/>
          </a:xfrm>
          <a:prstGeom prst="rect">
            <a:avLst/>
          </a:prstGeom>
          <a:noFill/>
          <a:ln>
            <a:noFill/>
          </a:ln>
        </p:spPr>
        <p:txBody>
          <a:bodyPr spcFirstLastPara="1" wrap="square" lIns="0" tIns="0" rIns="0" bIns="0" anchor="t" anchorCtr="0">
            <a:spAutoFit/>
          </a:bodyPr>
          <a:lstStyle/>
          <a:p>
            <a:pPr>
              <a:lnSpc>
                <a:spcPct val="97000"/>
              </a:lnSpc>
            </a:pPr>
            <a:r>
              <a:rPr lang="en-US" altLang="ko-KR" sz="2000" b="1" dirty="0">
                <a:latin typeface="S-Core Dream 8 Heavy" panose="020B0503030302020204" pitchFamily="34" charset="-127"/>
                <a:ea typeface="S-Core Dream 8 Heavy" panose="020B0503030302020204" pitchFamily="34" charset="-127"/>
                <a:sym typeface="DM Sans"/>
              </a:rPr>
              <a:t>11.</a:t>
            </a:r>
            <a:r>
              <a:rPr lang="ko-KR" altLang="en-US" sz="2000" b="1" dirty="0">
                <a:latin typeface="S-Core Dream 8 Heavy" panose="020B0503030302020204" pitchFamily="34" charset="-127"/>
                <a:ea typeface="S-Core Dream 8 Heavy" panose="020B0503030302020204" pitchFamily="34" charset="-127"/>
                <a:sym typeface="DM Sans"/>
              </a:rPr>
              <a:t> 참고 문헌</a:t>
            </a:r>
            <a:endParaRPr sz="2000" b="1" dirty="0">
              <a:latin typeface="S-Core Dream 8 Heavy" panose="020B0503030302020204" pitchFamily="34" charset="-127"/>
              <a:ea typeface="S-Core Dream 8 Heavy" panose="020B0503030302020204" pitchFamily="34" charset="-127"/>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p:nvPr/>
        </p:nvSpPr>
        <p:spPr>
          <a:xfrm rot="-5400000">
            <a:off x="2667000" y="-2667000"/>
            <a:ext cx="6858000" cy="12192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59" t="-3629" r="-74149" b="-2749"/>
            </a:stretch>
          </a:blipFill>
          <a:ln>
            <a:noFill/>
          </a:ln>
        </p:spPr>
        <p:txBody>
          <a:bodyPr spcFirstLastPara="1" wrap="square" lIns="60967" tIns="30467" rIns="60967" bIns="30467" anchor="t" anchorCtr="0">
            <a:noAutofit/>
          </a:bodyPr>
          <a:lstStyle/>
          <a:p>
            <a:endParaRPr sz="1400" dirty="0">
              <a:solidFill>
                <a:schemeClr val="dk1"/>
              </a:solidFill>
              <a:latin typeface="Calibri"/>
              <a:ea typeface="Calibri"/>
              <a:cs typeface="Calibri"/>
              <a:sym typeface="Calibri"/>
            </a:endParaRPr>
          </a:p>
        </p:txBody>
      </p:sp>
      <p:sp>
        <p:nvSpPr>
          <p:cNvPr id="171" name="Google Shape;171;p26"/>
          <p:cNvSpPr txBox="1"/>
          <p:nvPr/>
        </p:nvSpPr>
        <p:spPr>
          <a:xfrm>
            <a:off x="1379545" y="497666"/>
            <a:ext cx="7273600" cy="650947"/>
          </a:xfrm>
          <a:prstGeom prst="rect">
            <a:avLst/>
          </a:prstGeom>
          <a:noFill/>
          <a:ln>
            <a:noFill/>
          </a:ln>
        </p:spPr>
        <p:txBody>
          <a:bodyPr spcFirstLastPara="1" wrap="square" lIns="0" tIns="0" rIns="0" bIns="0" anchor="t" anchorCtr="0">
            <a:spAutoFit/>
          </a:bodyPr>
          <a:lstStyle/>
          <a:p>
            <a:pPr>
              <a:lnSpc>
                <a:spcPct val="93999"/>
              </a:lnSpc>
            </a:pPr>
            <a:r>
              <a:rPr lang="en-US" altLang="ko" sz="4500" b="1" dirty="0">
                <a:latin typeface="S-Core Dream 8 Heavy" panose="020B0503030302020204" pitchFamily="34" charset="-127"/>
                <a:ea typeface="S-Core Dream 8 Heavy" panose="020B0503030302020204" pitchFamily="34" charset="-127"/>
                <a:cs typeface="DM Sans"/>
                <a:sym typeface="DM Sans"/>
              </a:rPr>
              <a:t>INDEX</a:t>
            </a:r>
            <a:endParaRPr sz="4500" b="1" dirty="0">
              <a:latin typeface="S-Core Dream 8 Heavy" panose="020B0503030302020204" pitchFamily="34" charset="-127"/>
              <a:ea typeface="S-Core Dream 8 Heavy" panose="020B0503030302020204" pitchFamily="34" charset="-127"/>
            </a:endParaRPr>
          </a:p>
        </p:txBody>
      </p:sp>
      <p:sp>
        <p:nvSpPr>
          <p:cNvPr id="193" name="Google Shape;193;p26"/>
          <p:cNvSpPr txBox="1"/>
          <p:nvPr/>
        </p:nvSpPr>
        <p:spPr>
          <a:xfrm>
            <a:off x="11189601" y="6117435"/>
            <a:ext cx="808800" cy="406400"/>
          </a:xfrm>
          <a:prstGeom prst="rect">
            <a:avLst/>
          </a:prstGeom>
          <a:noFill/>
          <a:ln>
            <a:noFill/>
          </a:ln>
        </p:spPr>
        <p:txBody>
          <a:bodyPr spcFirstLastPara="1" wrap="square" lIns="0" tIns="0" rIns="0" bIns="0" anchor="t" anchorCtr="0">
            <a:noAutofit/>
          </a:bodyPr>
          <a:lstStyle/>
          <a:p>
            <a:pPr algn="ctr"/>
            <a:endParaRPr sz="2667" dirty="0">
              <a:solidFill>
                <a:srgbClr val="3D85C6"/>
              </a:solidFill>
              <a:latin typeface="Calibri"/>
              <a:ea typeface="Calibri"/>
              <a:cs typeface="Calibri"/>
              <a:sym typeface="Calibri"/>
            </a:endParaRPr>
          </a:p>
        </p:txBody>
      </p:sp>
      <p:sp>
        <p:nvSpPr>
          <p:cNvPr id="2" name="슬라이드 번호 개체 틀 1">
            <a:extLst>
              <a:ext uri="{FF2B5EF4-FFF2-40B4-BE49-F238E27FC236}">
                <a16:creationId xmlns:a16="http://schemas.microsoft.com/office/drawing/2014/main" id="{1740388E-2D7C-03DB-8F93-7BF4208D1A62}"/>
              </a:ext>
            </a:extLst>
          </p:cNvPr>
          <p:cNvSpPr>
            <a:spLocks noGrp="1"/>
          </p:cNvSpPr>
          <p:nvPr>
            <p:ph type="sldNum" sz="quarter" idx="12"/>
          </p:nvPr>
        </p:nvSpPr>
        <p:spPr/>
        <p:txBody>
          <a:bodyPr/>
          <a:lstStyle/>
          <a:p>
            <a:fld id="{C40BE0BB-4A2B-6B48-B29D-A57D95589E52}" type="slidenum">
              <a:rPr kumimoji="1" lang="ko-KR" altLang="en-US" smtClean="0"/>
              <a:t>2</a:t>
            </a:fld>
            <a:endParaRPr kumimoji="1" lang="ko-KR" altLang="en-US"/>
          </a:p>
        </p:txBody>
      </p:sp>
      <p:sp>
        <p:nvSpPr>
          <p:cNvPr id="3" name="Google Shape;201;p27">
            <a:extLst>
              <a:ext uri="{FF2B5EF4-FFF2-40B4-BE49-F238E27FC236}">
                <a16:creationId xmlns:a16="http://schemas.microsoft.com/office/drawing/2014/main" id="{C44B9918-B464-47C1-4D8A-ADBE3DCCB0B3}"/>
              </a:ext>
            </a:extLst>
          </p:cNvPr>
          <p:cNvSpPr txBox="1"/>
          <p:nvPr/>
        </p:nvSpPr>
        <p:spPr>
          <a:xfrm>
            <a:off x="1307034" y="1646279"/>
            <a:ext cx="3800034" cy="4570482"/>
          </a:xfrm>
          <a:prstGeom prst="rect">
            <a:avLst/>
          </a:prstGeom>
          <a:noFill/>
          <a:ln>
            <a:noFill/>
          </a:ln>
        </p:spPr>
        <p:txBody>
          <a:bodyPr spcFirstLastPara="1" wrap="square" lIns="0" tIns="0" rIns="0" bIns="0" anchor="t" anchorCtr="0">
            <a:spAutoFit/>
          </a:bodyPr>
          <a:lstStyle/>
          <a:p>
            <a:pPr marL="342900" indent="-342900">
              <a:lnSpc>
                <a:spcPct val="135017"/>
              </a:lnSpc>
              <a:buFont typeface="+mj-lt"/>
              <a:buAutoNum type="arabicPeriod"/>
            </a:pPr>
            <a:r>
              <a:rPr lang="ko-KR" altLang="en-US" sz="2000" dirty="0">
                <a:latin typeface="S-Core Dream 5 Medium" panose="020B0503030302020204" pitchFamily="34" charset="-127"/>
                <a:ea typeface="S-Core Dream 5 Medium" panose="020B0503030302020204" pitchFamily="34" charset="-127"/>
              </a:rPr>
              <a:t>주제 선정 배경</a:t>
            </a:r>
            <a:endParaRPr lang="en-US" altLang="ko-KR" sz="2000" dirty="0">
              <a:latin typeface="S-Core Dream 5 Medium" panose="020B0503030302020204" pitchFamily="34" charset="-127"/>
              <a:ea typeface="S-Core Dream 5 Medium" panose="020B0503030302020204" pitchFamily="34" charset="-127"/>
            </a:endParaRPr>
          </a:p>
          <a:p>
            <a:pPr marL="342900" indent="-342900">
              <a:lnSpc>
                <a:spcPct val="135017"/>
              </a:lnSpc>
              <a:buFont typeface="+mj-lt"/>
              <a:buAutoNum type="arabicPeriod"/>
            </a:pPr>
            <a:r>
              <a:rPr lang="ko-KR" altLang="en-US" sz="2000" dirty="0">
                <a:latin typeface="S-Core Dream 5 Medium" panose="020B0503030302020204" pitchFamily="34" charset="-127"/>
                <a:ea typeface="S-Core Dream 5 Medium" panose="020B0503030302020204" pitchFamily="34" charset="-127"/>
              </a:rPr>
              <a:t>프로젝트 목표 </a:t>
            </a:r>
            <a:r>
              <a:rPr lang="en-US" altLang="ko-KR" sz="2000" dirty="0">
                <a:latin typeface="S-Core Dream 5 Medium" panose="020B0503030302020204" pitchFamily="34" charset="-127"/>
                <a:ea typeface="S-Core Dream 5 Medium" panose="020B0503030302020204" pitchFamily="34" charset="-127"/>
              </a:rPr>
              <a:t>(Revisit)</a:t>
            </a:r>
          </a:p>
          <a:p>
            <a:pPr marL="342900" indent="-342900">
              <a:lnSpc>
                <a:spcPct val="135017"/>
              </a:lnSpc>
              <a:buFont typeface="+mj-lt"/>
              <a:buAutoNum type="arabicPeriod"/>
            </a:pPr>
            <a:r>
              <a:rPr lang="ko-KR" altLang="en-US" sz="2000" dirty="0">
                <a:latin typeface="S-Core Dream 5 Medium" panose="020B0503030302020204" pitchFamily="34" charset="-127"/>
                <a:ea typeface="S-Core Dream 5 Medium" panose="020B0503030302020204" pitchFamily="34" charset="-127"/>
              </a:rPr>
              <a:t>작품 아이디어 구체화</a:t>
            </a:r>
            <a:endParaRPr lang="en-US" altLang="ko-KR" sz="2000" dirty="0">
              <a:latin typeface="S-Core Dream 5 Medium" panose="020B0503030302020204" pitchFamily="34" charset="-127"/>
              <a:ea typeface="S-Core Dream 5 Medium" panose="020B0503030302020204" pitchFamily="34" charset="-127"/>
            </a:endParaRPr>
          </a:p>
          <a:p>
            <a:pPr marL="342900" indent="-342900">
              <a:lnSpc>
                <a:spcPct val="135017"/>
              </a:lnSpc>
              <a:buFont typeface="+mj-lt"/>
              <a:buAutoNum type="arabicPeriod"/>
            </a:pPr>
            <a:r>
              <a:rPr lang="en-US" altLang="ko-KR" sz="2000" dirty="0">
                <a:latin typeface="S-Core Dream 5 Medium" panose="020B0503030302020204" pitchFamily="34" charset="-127"/>
                <a:ea typeface="S-Core Dream 5 Medium" panose="020B0503030302020204" pitchFamily="34" charset="-127"/>
              </a:rPr>
              <a:t>User Interface</a:t>
            </a:r>
          </a:p>
          <a:p>
            <a:pPr marL="342900" indent="-342900">
              <a:lnSpc>
                <a:spcPct val="135017"/>
              </a:lnSpc>
              <a:buFont typeface="+mj-lt"/>
              <a:buAutoNum type="arabicPeriod"/>
            </a:pPr>
            <a:r>
              <a:rPr lang="ko-KR" altLang="en-US" sz="2000" dirty="0">
                <a:latin typeface="S-Core Dream 5 Medium" panose="020B0503030302020204" pitchFamily="34" charset="-127"/>
                <a:ea typeface="S-Core Dream 5 Medium" panose="020B0503030302020204" pitchFamily="34" charset="-127"/>
              </a:rPr>
              <a:t>시스템 구조 설계</a:t>
            </a:r>
            <a:endParaRPr lang="en-US" altLang="ko-KR" sz="2000" dirty="0">
              <a:latin typeface="S-Core Dream 5 Medium" panose="020B0503030302020204" pitchFamily="34" charset="-127"/>
              <a:ea typeface="S-Core Dream 5 Medium" panose="020B0503030302020204" pitchFamily="34" charset="-127"/>
            </a:endParaRPr>
          </a:p>
          <a:p>
            <a:pPr marL="342900" indent="-342900">
              <a:lnSpc>
                <a:spcPct val="135017"/>
              </a:lnSpc>
              <a:buFont typeface="+mj-lt"/>
              <a:buAutoNum type="arabicPeriod"/>
            </a:pPr>
            <a:r>
              <a:rPr lang="ko-KR" altLang="en-US" sz="2000" dirty="0">
                <a:latin typeface="S-Core Dream 5 Medium" panose="020B0503030302020204" pitchFamily="34" charset="-127"/>
                <a:ea typeface="S-Core Dream 5 Medium" panose="020B0503030302020204" pitchFamily="34" charset="-127"/>
              </a:rPr>
              <a:t>시스템 상세 설계</a:t>
            </a:r>
            <a:endParaRPr lang="en-US" altLang="ko-KR" sz="2000" dirty="0">
              <a:latin typeface="S-Core Dream 5 Medium" panose="020B0503030302020204" pitchFamily="34" charset="-127"/>
              <a:ea typeface="S-Core Dream 5 Medium" panose="020B0503030302020204" pitchFamily="34" charset="-127"/>
            </a:endParaRPr>
          </a:p>
          <a:p>
            <a:pPr marL="342900" indent="-342900">
              <a:lnSpc>
                <a:spcPct val="135017"/>
              </a:lnSpc>
              <a:buFont typeface="+mj-lt"/>
              <a:buAutoNum type="arabicPeriod"/>
            </a:pPr>
            <a:r>
              <a:rPr lang="ko-KR" altLang="en-US" sz="2000" dirty="0">
                <a:latin typeface="S-Core Dream 5 Medium" panose="020B0503030302020204" pitchFamily="34" charset="-127"/>
                <a:ea typeface="S-Core Dream 5 Medium" panose="020B0503030302020204" pitchFamily="34" charset="-127"/>
              </a:rPr>
              <a:t>결과물</a:t>
            </a:r>
            <a:endParaRPr lang="en-US" altLang="ko-KR" sz="2000" dirty="0">
              <a:latin typeface="S-Core Dream 5 Medium" panose="020B0503030302020204" pitchFamily="34" charset="-127"/>
              <a:ea typeface="S-Core Dream 5 Medium" panose="020B0503030302020204" pitchFamily="34" charset="-127"/>
            </a:endParaRPr>
          </a:p>
          <a:p>
            <a:pPr marL="342900" indent="-342900">
              <a:lnSpc>
                <a:spcPct val="135017"/>
              </a:lnSpc>
              <a:buFont typeface="+mj-lt"/>
              <a:buAutoNum type="arabicPeriod"/>
            </a:pPr>
            <a:r>
              <a:rPr lang="ko-KR" altLang="en-US" sz="2000" dirty="0">
                <a:latin typeface="S-Core Dream 5 Medium" panose="020B0503030302020204" pitchFamily="34" charset="-127"/>
                <a:ea typeface="S-Core Dream 5 Medium" panose="020B0503030302020204" pitchFamily="34" charset="-127"/>
              </a:rPr>
              <a:t>프로그램 시연</a:t>
            </a:r>
            <a:endParaRPr lang="en-US" altLang="ko-KR" sz="2000" dirty="0">
              <a:latin typeface="S-Core Dream 5 Medium" panose="020B0503030302020204" pitchFamily="34" charset="-127"/>
              <a:ea typeface="S-Core Dream 5 Medium" panose="020B0503030302020204" pitchFamily="34" charset="-127"/>
            </a:endParaRPr>
          </a:p>
          <a:p>
            <a:pPr marL="342900" indent="-342900">
              <a:lnSpc>
                <a:spcPct val="135017"/>
              </a:lnSpc>
              <a:buFont typeface="+mj-lt"/>
              <a:buAutoNum type="arabicPeriod"/>
            </a:pPr>
            <a:r>
              <a:rPr lang="ko-KR" altLang="en-US" sz="2000" dirty="0">
                <a:latin typeface="S-Core Dream 5 Medium" panose="020B0503030302020204" pitchFamily="34" charset="-127"/>
                <a:ea typeface="S-Core Dream 5 Medium" panose="020B0503030302020204" pitchFamily="34" charset="-127"/>
              </a:rPr>
              <a:t>개선사항</a:t>
            </a:r>
            <a:endParaRPr lang="en-US" altLang="ko-KR" sz="2000" dirty="0">
              <a:latin typeface="S-Core Dream 5 Medium" panose="020B0503030302020204" pitchFamily="34" charset="-127"/>
              <a:ea typeface="S-Core Dream 5 Medium" panose="020B0503030302020204" pitchFamily="34" charset="-127"/>
            </a:endParaRPr>
          </a:p>
          <a:p>
            <a:pPr marL="342900" indent="-342900">
              <a:lnSpc>
                <a:spcPct val="135017"/>
              </a:lnSpc>
              <a:buFont typeface="+mj-lt"/>
              <a:buAutoNum type="arabicPeriod"/>
            </a:pPr>
            <a:r>
              <a:rPr lang="ko-KR" altLang="en-US" sz="2000" dirty="0">
                <a:latin typeface="S-Core Dream 5 Medium" panose="020B0503030302020204" pitchFamily="34" charset="-127"/>
                <a:ea typeface="S-Core Dream 5 Medium" panose="020B0503030302020204" pitchFamily="34" charset="-127"/>
              </a:rPr>
              <a:t>마일스톤</a:t>
            </a:r>
            <a:endParaRPr lang="en-US" altLang="ko-KR" sz="2000" dirty="0">
              <a:latin typeface="S-Core Dream 5 Medium" panose="020B0503030302020204" pitchFamily="34" charset="-127"/>
              <a:ea typeface="S-Core Dream 5 Medium" panose="020B0503030302020204" pitchFamily="34" charset="-127"/>
            </a:endParaRPr>
          </a:p>
          <a:p>
            <a:pPr marL="342900" indent="-342900">
              <a:lnSpc>
                <a:spcPct val="135017"/>
              </a:lnSpc>
              <a:buFont typeface="+mj-lt"/>
              <a:buAutoNum type="arabicPeriod"/>
            </a:pPr>
            <a:r>
              <a:rPr lang="ko-KR" altLang="en-US" sz="2000" dirty="0">
                <a:latin typeface="S-Core Dream 5 Medium" panose="020B0503030302020204" pitchFamily="34" charset="-127"/>
                <a:ea typeface="S-Core Dream 5 Medium" panose="020B0503030302020204" pitchFamily="34" charset="-127"/>
              </a:rPr>
              <a:t> 참고문헌</a:t>
            </a:r>
            <a:endParaRPr lang="en-US" altLang="ko-KR" sz="2000" dirty="0">
              <a:latin typeface="S-Core Dream 5 Medium" panose="020B0503030302020204" pitchFamily="34" charset="-127"/>
              <a:ea typeface="S-Core Dream 5 Medium" panose="020B0503030302020204" pitchFamily="34" charset="-12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7"/>
          <p:cNvSpPr/>
          <p:nvPr/>
        </p:nvSpPr>
        <p:spPr>
          <a:xfrm rot="-5400000">
            <a:off x="2666998" y="-2667000"/>
            <a:ext cx="6858000" cy="12192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63" t="-3629" r="-74151" b="-2745"/>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201" name="Google Shape;201;p27"/>
          <p:cNvSpPr txBox="1"/>
          <p:nvPr/>
        </p:nvSpPr>
        <p:spPr>
          <a:xfrm>
            <a:off x="1009647" y="1974755"/>
            <a:ext cx="10172700" cy="2908489"/>
          </a:xfrm>
          <a:prstGeom prst="rect">
            <a:avLst/>
          </a:prstGeom>
          <a:noFill/>
          <a:ln>
            <a:noFill/>
          </a:ln>
        </p:spPr>
        <p:txBody>
          <a:bodyPr spcFirstLastPara="1" wrap="square" lIns="0" tIns="0" rIns="0" bIns="0" anchor="t" anchorCtr="0">
            <a:spAutoFit/>
          </a:bodyPr>
          <a:lstStyle/>
          <a:p>
            <a:pPr marL="457200" marR="0" lvl="0" indent="-457200" algn="l" rtl="0">
              <a:lnSpc>
                <a:spcPct val="135017"/>
              </a:lnSpc>
              <a:spcBef>
                <a:spcPts val="0"/>
              </a:spcBef>
              <a:spcAft>
                <a:spcPts val="0"/>
              </a:spcAft>
              <a:buFontTx/>
              <a:buChar char="-"/>
            </a:pPr>
            <a:r>
              <a:rPr lang="ko-KR" altLang="en-US" sz="2800" dirty="0">
                <a:latin typeface="+mn-ea"/>
                <a:ea typeface="+mn-ea"/>
              </a:rPr>
              <a:t>많은 사람들이 </a:t>
            </a:r>
            <a:r>
              <a:rPr lang="ko-KR" altLang="en-US" sz="2800" b="1" dirty="0">
                <a:highlight>
                  <a:srgbClr val="FFFF00"/>
                </a:highlight>
                <a:latin typeface="+mn-ea"/>
                <a:ea typeface="+mn-ea"/>
              </a:rPr>
              <a:t>뉴스 기사를 읽는 것을 </a:t>
            </a:r>
            <a:r>
              <a:rPr lang="ko-KR" altLang="en-US" sz="2800" b="1" dirty="0" err="1">
                <a:highlight>
                  <a:srgbClr val="FFFF00"/>
                </a:highlight>
                <a:latin typeface="+mn-ea"/>
                <a:ea typeface="+mn-ea"/>
              </a:rPr>
              <a:t>부담스러워하고</a:t>
            </a:r>
            <a:r>
              <a:rPr lang="en-US" altLang="ko-KR" sz="2800" dirty="0">
                <a:latin typeface="+mn-ea"/>
                <a:ea typeface="+mn-ea"/>
              </a:rPr>
              <a:t>, </a:t>
            </a:r>
            <a:r>
              <a:rPr lang="ko-KR" altLang="en-US" sz="2800" dirty="0">
                <a:latin typeface="+mn-ea"/>
                <a:ea typeface="+mn-ea"/>
              </a:rPr>
              <a:t>특히 </a:t>
            </a:r>
            <a:r>
              <a:rPr lang="ko-KR" altLang="en-US" sz="2800" b="1" dirty="0">
                <a:highlight>
                  <a:srgbClr val="FFFF00"/>
                </a:highlight>
                <a:latin typeface="+mn-ea"/>
                <a:ea typeface="+mn-ea"/>
              </a:rPr>
              <a:t>복잡하거나 길게</a:t>
            </a:r>
            <a:r>
              <a:rPr lang="ko-KR" altLang="en-US" sz="2800" dirty="0">
                <a:highlight>
                  <a:srgbClr val="FFFF00"/>
                </a:highlight>
                <a:latin typeface="+mn-ea"/>
                <a:ea typeface="+mn-ea"/>
              </a:rPr>
              <a:t> </a:t>
            </a:r>
            <a:r>
              <a:rPr lang="ko-KR" altLang="en-US" sz="2800" dirty="0">
                <a:latin typeface="+mn-ea"/>
                <a:ea typeface="+mn-ea"/>
              </a:rPr>
              <a:t>작성된 기사는 읽기 어렵다고 느낀다</a:t>
            </a:r>
            <a:r>
              <a:rPr lang="en-US" altLang="ko-KR" sz="2800" dirty="0">
                <a:latin typeface="+mn-ea"/>
                <a:ea typeface="+mn-ea"/>
              </a:rPr>
              <a:t>. </a:t>
            </a:r>
          </a:p>
          <a:p>
            <a:pPr marL="457200" marR="0" lvl="0" indent="-457200" algn="l" rtl="0">
              <a:lnSpc>
                <a:spcPct val="135017"/>
              </a:lnSpc>
              <a:spcBef>
                <a:spcPts val="0"/>
              </a:spcBef>
              <a:spcAft>
                <a:spcPts val="0"/>
              </a:spcAft>
              <a:buFontTx/>
              <a:buChar char="-"/>
            </a:pPr>
            <a:endParaRPr lang="en-US" altLang="ko-KR" sz="2800" dirty="0">
              <a:latin typeface="+mn-ea"/>
              <a:ea typeface="+mn-ea"/>
            </a:endParaRPr>
          </a:p>
          <a:p>
            <a:pPr marL="457200" marR="0" lvl="0" indent="-457200" algn="l" rtl="0">
              <a:lnSpc>
                <a:spcPct val="135017"/>
              </a:lnSpc>
              <a:spcBef>
                <a:spcPts val="0"/>
              </a:spcBef>
              <a:spcAft>
                <a:spcPts val="0"/>
              </a:spcAft>
              <a:buFontTx/>
              <a:buChar char="-"/>
            </a:pPr>
            <a:r>
              <a:rPr lang="ko-KR" altLang="en-US" sz="2800" b="1" dirty="0">
                <a:highlight>
                  <a:srgbClr val="FFFF00"/>
                </a:highlight>
                <a:latin typeface="+mn-ea"/>
                <a:ea typeface="+mn-ea"/>
              </a:rPr>
              <a:t>정보 과잉 시대</a:t>
            </a:r>
            <a:r>
              <a:rPr lang="ko-KR" altLang="en-US" sz="2800" dirty="0">
                <a:latin typeface="+mn-ea"/>
                <a:ea typeface="+mn-ea"/>
              </a:rPr>
              <a:t>에 매일 새로운 뉴스 기사가 쏟아지지만</a:t>
            </a:r>
            <a:r>
              <a:rPr lang="en-US" altLang="ko-KR" sz="2800" dirty="0">
                <a:latin typeface="+mn-ea"/>
                <a:ea typeface="+mn-ea"/>
              </a:rPr>
              <a:t>,</a:t>
            </a:r>
            <a:r>
              <a:rPr lang="ko-KR" altLang="en-US" sz="2800" dirty="0">
                <a:latin typeface="+mn-ea"/>
                <a:ea typeface="+mn-ea"/>
              </a:rPr>
              <a:t> 내용을 </a:t>
            </a:r>
            <a:r>
              <a:rPr lang="ko-KR" altLang="en-US" sz="2800" b="1" dirty="0">
                <a:highlight>
                  <a:srgbClr val="FFFF00"/>
                </a:highlight>
                <a:latin typeface="+mn-ea"/>
                <a:ea typeface="+mn-ea"/>
              </a:rPr>
              <a:t>신속하게 파악하기 어렵다</a:t>
            </a:r>
            <a:r>
              <a:rPr lang="en-US" altLang="ko-KR" sz="2800" dirty="0">
                <a:latin typeface="+mn-ea"/>
                <a:ea typeface="+mn-ea"/>
              </a:rPr>
              <a:t>.</a:t>
            </a:r>
          </a:p>
        </p:txBody>
      </p:sp>
      <p:sp>
        <p:nvSpPr>
          <p:cNvPr id="3" name="슬라이드 번호 개체 틀 2">
            <a:extLst>
              <a:ext uri="{FF2B5EF4-FFF2-40B4-BE49-F238E27FC236}">
                <a16:creationId xmlns:a16="http://schemas.microsoft.com/office/drawing/2014/main" id="{AEEB1E30-27AF-42F9-AA6F-6A1F5C951696}"/>
              </a:ext>
            </a:extLst>
          </p:cNvPr>
          <p:cNvSpPr>
            <a:spLocks noGrp="1"/>
          </p:cNvSpPr>
          <p:nvPr>
            <p:ph type="sldNum" sz="quarter" idx="12"/>
          </p:nvPr>
        </p:nvSpPr>
        <p:spPr/>
        <p:txBody>
          <a:bodyPr/>
          <a:lstStyle/>
          <a:p>
            <a:fld id="{C40BE0BB-4A2B-6B48-B29D-A57D95589E52}" type="slidenum">
              <a:rPr kumimoji="1" lang="ko-KR" altLang="en-US" smtClean="0"/>
              <a:t>3</a:t>
            </a:fld>
            <a:endParaRPr kumimoji="1" lang="ko-KR" altLang="en-US"/>
          </a:p>
        </p:txBody>
      </p:sp>
      <p:sp>
        <p:nvSpPr>
          <p:cNvPr id="4" name="Google Shape;200;p27">
            <a:extLst>
              <a:ext uri="{FF2B5EF4-FFF2-40B4-BE49-F238E27FC236}">
                <a16:creationId xmlns:a16="http://schemas.microsoft.com/office/drawing/2014/main" id="{83C52726-F849-5298-D801-9C256BC15F0A}"/>
              </a:ext>
            </a:extLst>
          </p:cNvPr>
          <p:cNvSpPr txBox="1"/>
          <p:nvPr/>
        </p:nvSpPr>
        <p:spPr>
          <a:xfrm>
            <a:off x="303962" y="208237"/>
            <a:ext cx="5232503" cy="298543"/>
          </a:xfrm>
          <a:prstGeom prst="rect">
            <a:avLst/>
          </a:prstGeom>
          <a:noFill/>
          <a:ln>
            <a:noFill/>
          </a:ln>
        </p:spPr>
        <p:txBody>
          <a:bodyPr spcFirstLastPara="1" wrap="square" lIns="0" tIns="0" rIns="0" bIns="0" anchor="t" anchorCtr="0">
            <a:spAutoFit/>
          </a:bodyPr>
          <a:lstStyle/>
          <a:p>
            <a:pPr>
              <a:lnSpc>
                <a:spcPct val="97000"/>
              </a:lnSpc>
            </a:pPr>
            <a:r>
              <a:rPr lang="en-US" altLang="ko-KR" sz="2000" b="1" dirty="0">
                <a:latin typeface="S-Core Dream 8 Heavy" panose="020B0503030302020204" pitchFamily="34" charset="-127"/>
                <a:ea typeface="S-Core Dream 8 Heavy" panose="020B0503030302020204" pitchFamily="34" charset="-127"/>
                <a:sym typeface="DM Sans"/>
              </a:rPr>
              <a:t>1. </a:t>
            </a:r>
            <a:r>
              <a:rPr lang="ko-KR" altLang="en-US" sz="2000" b="1" dirty="0">
                <a:latin typeface="S-Core Dream 8 Heavy" panose="020B0503030302020204" pitchFamily="34" charset="-127"/>
                <a:ea typeface="S-Core Dream 8 Heavy" panose="020B0503030302020204" pitchFamily="34" charset="-127"/>
                <a:sym typeface="DM Sans"/>
              </a:rPr>
              <a:t>주제 선정 배경</a:t>
            </a:r>
            <a:endParaRPr sz="2000" b="1" dirty="0">
              <a:latin typeface="S-Core Dream 8 Heavy" panose="020B0503030302020204" pitchFamily="34" charset="-127"/>
              <a:ea typeface="S-Core Dream 8 Heavy" panose="020B0503030302020204" pitchFamily="34"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9"/>
          <p:cNvSpPr/>
          <p:nvPr/>
        </p:nvSpPr>
        <p:spPr>
          <a:xfrm rot="-5400000">
            <a:off x="2667000" y="-2667000"/>
            <a:ext cx="6858000" cy="12192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59" t="-3629" r="-74149" b="-2749"/>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7" name="Google Shape;193;p26">
            <a:extLst>
              <a:ext uri="{FF2B5EF4-FFF2-40B4-BE49-F238E27FC236}">
                <a16:creationId xmlns:a16="http://schemas.microsoft.com/office/drawing/2014/main" id="{1AA93A9E-B774-0C4F-05DA-D97B15D86192}"/>
              </a:ext>
            </a:extLst>
          </p:cNvPr>
          <p:cNvSpPr txBox="1"/>
          <p:nvPr/>
        </p:nvSpPr>
        <p:spPr>
          <a:xfrm>
            <a:off x="11189601" y="6117435"/>
            <a:ext cx="808800" cy="406400"/>
          </a:xfrm>
          <a:prstGeom prst="rect">
            <a:avLst/>
          </a:prstGeom>
          <a:noFill/>
          <a:ln>
            <a:noFill/>
          </a:ln>
        </p:spPr>
        <p:txBody>
          <a:bodyPr spcFirstLastPara="1" wrap="square" lIns="0" tIns="0" rIns="0" bIns="0" anchor="t" anchorCtr="0">
            <a:noAutofit/>
          </a:bodyPr>
          <a:lstStyle/>
          <a:p>
            <a:pPr algn="ctr"/>
            <a:endParaRPr sz="2667" dirty="0">
              <a:solidFill>
                <a:srgbClr val="3D85C6"/>
              </a:solidFill>
              <a:latin typeface="Calibri"/>
              <a:ea typeface="Calibri"/>
              <a:cs typeface="Calibri"/>
              <a:sym typeface="Calibri"/>
            </a:endParaRPr>
          </a:p>
        </p:txBody>
      </p:sp>
      <p:sp>
        <p:nvSpPr>
          <p:cNvPr id="8" name="슬라이드 번호 개체 틀 7">
            <a:extLst>
              <a:ext uri="{FF2B5EF4-FFF2-40B4-BE49-F238E27FC236}">
                <a16:creationId xmlns:a16="http://schemas.microsoft.com/office/drawing/2014/main" id="{39861356-CD5A-7F3C-6E19-3E3FDC20E543}"/>
              </a:ext>
            </a:extLst>
          </p:cNvPr>
          <p:cNvSpPr>
            <a:spLocks noGrp="1"/>
          </p:cNvSpPr>
          <p:nvPr>
            <p:ph type="sldNum" sz="quarter" idx="12"/>
          </p:nvPr>
        </p:nvSpPr>
        <p:spPr/>
        <p:txBody>
          <a:bodyPr/>
          <a:lstStyle/>
          <a:p>
            <a:fld id="{C40BE0BB-4A2B-6B48-B29D-A57D95589E52}" type="slidenum">
              <a:rPr kumimoji="1" lang="ko-KR" altLang="en-US" smtClean="0"/>
              <a:t>4</a:t>
            </a:fld>
            <a:endParaRPr kumimoji="1" lang="ko-KR" altLang="en-US"/>
          </a:p>
        </p:txBody>
      </p:sp>
      <p:sp>
        <p:nvSpPr>
          <p:cNvPr id="13" name="Google Shape;200;p27">
            <a:extLst>
              <a:ext uri="{FF2B5EF4-FFF2-40B4-BE49-F238E27FC236}">
                <a16:creationId xmlns:a16="http://schemas.microsoft.com/office/drawing/2014/main" id="{D5E56C4F-DB4C-9887-684E-41F7B6F875DF}"/>
              </a:ext>
            </a:extLst>
          </p:cNvPr>
          <p:cNvSpPr txBox="1"/>
          <p:nvPr/>
        </p:nvSpPr>
        <p:spPr>
          <a:xfrm>
            <a:off x="303962" y="208237"/>
            <a:ext cx="5232503" cy="597087"/>
          </a:xfrm>
          <a:prstGeom prst="rect">
            <a:avLst/>
          </a:prstGeom>
          <a:noFill/>
          <a:ln>
            <a:noFill/>
          </a:ln>
        </p:spPr>
        <p:txBody>
          <a:bodyPr spcFirstLastPara="1" wrap="square" lIns="0" tIns="0" rIns="0" bIns="0" anchor="t" anchorCtr="0">
            <a:spAutoFit/>
          </a:bodyPr>
          <a:lstStyle/>
          <a:p>
            <a:pPr>
              <a:lnSpc>
                <a:spcPct val="97000"/>
              </a:lnSpc>
            </a:pPr>
            <a:r>
              <a:rPr lang="en-US" altLang="ko-KR" sz="2000" b="1" dirty="0">
                <a:latin typeface="S-Core Dream 8 Heavy" panose="020B0503030302020204" pitchFamily="34" charset="-127"/>
                <a:ea typeface="S-Core Dream 8 Heavy" panose="020B0503030302020204" pitchFamily="34" charset="-127"/>
                <a:sym typeface="DM Sans"/>
              </a:rPr>
              <a:t>2. </a:t>
            </a:r>
            <a:r>
              <a:rPr lang="ko-KR" altLang="en-US" sz="2000" b="1" dirty="0">
                <a:latin typeface="S-Core Dream 5 Medium" panose="020B0503030302020204" pitchFamily="34" charset="-127"/>
                <a:ea typeface="S-Core Dream 5 Medium" panose="020B0503030302020204" pitchFamily="34" charset="-127"/>
              </a:rPr>
              <a:t>프로젝트 목표 </a:t>
            </a:r>
            <a:r>
              <a:rPr lang="en-US" altLang="ko-KR" sz="2000" b="1" dirty="0">
                <a:latin typeface="S-Core Dream 5 Medium" panose="020B0503030302020204" pitchFamily="34" charset="-127"/>
                <a:ea typeface="S-Core Dream 5 Medium" panose="020B0503030302020204" pitchFamily="34" charset="-127"/>
              </a:rPr>
              <a:t>(Revisit)</a:t>
            </a:r>
          </a:p>
          <a:p>
            <a:pPr>
              <a:lnSpc>
                <a:spcPct val="97000"/>
              </a:lnSpc>
            </a:pPr>
            <a:endParaRPr sz="2000" b="1" dirty="0">
              <a:latin typeface="S-Core Dream 8 Heavy" panose="020B0503030302020204" pitchFamily="34" charset="-127"/>
              <a:ea typeface="S-Core Dream 8 Heavy" panose="020B0503030302020204" pitchFamily="34" charset="-127"/>
            </a:endParaRPr>
          </a:p>
        </p:txBody>
      </p:sp>
      <p:sp>
        <p:nvSpPr>
          <p:cNvPr id="3" name="TextBox 2">
            <a:extLst>
              <a:ext uri="{FF2B5EF4-FFF2-40B4-BE49-F238E27FC236}">
                <a16:creationId xmlns:a16="http://schemas.microsoft.com/office/drawing/2014/main" id="{D756885F-9818-E5C1-A660-4C0B68066244}"/>
              </a:ext>
            </a:extLst>
          </p:cNvPr>
          <p:cNvSpPr txBox="1"/>
          <p:nvPr/>
        </p:nvSpPr>
        <p:spPr>
          <a:xfrm>
            <a:off x="669365" y="2644170"/>
            <a:ext cx="11170023" cy="1569660"/>
          </a:xfrm>
          <a:prstGeom prst="rect">
            <a:avLst/>
          </a:prstGeom>
          <a:noFill/>
        </p:spPr>
        <p:txBody>
          <a:bodyPr wrap="square" rtlCol="0">
            <a:spAutoFit/>
          </a:bodyPr>
          <a:lstStyle/>
          <a:p>
            <a:pPr algn="ctr"/>
            <a:r>
              <a:rPr lang="ko-KR" altLang="en-US" sz="3200" b="1" dirty="0"/>
              <a:t>뉴스 기반 만화를 통해 </a:t>
            </a:r>
            <a:endParaRPr lang="en-US" altLang="ko-KR" sz="3200" b="1" dirty="0"/>
          </a:p>
          <a:p>
            <a:pPr algn="ctr"/>
            <a:r>
              <a:rPr lang="ko-KR" altLang="en-US" sz="3200" b="1" dirty="0"/>
              <a:t>기사를 읽지 않고도 뉴스가 전달하는 내용을 파악할 수 있는 </a:t>
            </a:r>
            <a:endParaRPr lang="en-US" altLang="ko-KR" sz="3200" b="1" dirty="0"/>
          </a:p>
          <a:p>
            <a:pPr algn="ctr"/>
            <a:r>
              <a:rPr lang="ko-KR" altLang="en-US" sz="3200" b="1" dirty="0"/>
              <a:t>뉴스 소비의 새로운 방법론 제시</a:t>
            </a:r>
          </a:p>
        </p:txBody>
      </p:sp>
    </p:spTree>
    <p:extLst>
      <p:ext uri="{BB962C8B-B14F-4D97-AF65-F5344CB8AC3E}">
        <p14:creationId xmlns:p14="http://schemas.microsoft.com/office/powerpoint/2010/main" val="3943141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7"/>
          <p:cNvSpPr/>
          <p:nvPr/>
        </p:nvSpPr>
        <p:spPr>
          <a:xfrm rot="-5400000">
            <a:off x="2667000" y="-2667000"/>
            <a:ext cx="6858000" cy="12192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63" t="-3629" r="-74151" b="-2745"/>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12" name="Google Shape;200;p27">
            <a:extLst>
              <a:ext uri="{FF2B5EF4-FFF2-40B4-BE49-F238E27FC236}">
                <a16:creationId xmlns:a16="http://schemas.microsoft.com/office/drawing/2014/main" id="{9A4549FF-D41E-C257-7278-F45D9D1177A8}"/>
              </a:ext>
            </a:extLst>
          </p:cNvPr>
          <p:cNvSpPr txBox="1"/>
          <p:nvPr/>
        </p:nvSpPr>
        <p:spPr>
          <a:xfrm>
            <a:off x="303962" y="208237"/>
            <a:ext cx="5232503" cy="298543"/>
          </a:xfrm>
          <a:prstGeom prst="rect">
            <a:avLst/>
          </a:prstGeom>
          <a:noFill/>
          <a:ln>
            <a:noFill/>
          </a:ln>
        </p:spPr>
        <p:txBody>
          <a:bodyPr spcFirstLastPara="1" wrap="square" lIns="0" tIns="0" rIns="0" bIns="0" anchor="t" anchorCtr="0">
            <a:spAutoFit/>
          </a:bodyPr>
          <a:lstStyle/>
          <a:p>
            <a:pPr>
              <a:lnSpc>
                <a:spcPct val="97000"/>
              </a:lnSpc>
            </a:pPr>
            <a:r>
              <a:rPr lang="en-US" altLang="ko-KR" sz="2000" b="1" dirty="0">
                <a:latin typeface="S-Core Dream 8 Heavy" panose="020B0503030302020204" pitchFamily="34" charset="-127"/>
                <a:ea typeface="S-Core Dream 8 Heavy" panose="020B0503030302020204" pitchFamily="34" charset="-127"/>
                <a:sym typeface="DM Sans"/>
              </a:rPr>
              <a:t>3.</a:t>
            </a:r>
            <a:r>
              <a:rPr lang="ko-KR" altLang="en-US" sz="2000" b="1" dirty="0">
                <a:latin typeface="S-Core Dream 8 Heavy" panose="020B0503030302020204" pitchFamily="34" charset="-127"/>
                <a:ea typeface="S-Core Dream 8 Heavy" panose="020B0503030302020204" pitchFamily="34" charset="-127"/>
                <a:sym typeface="DM Sans"/>
              </a:rPr>
              <a:t> 작품 아이디어 구체화</a:t>
            </a:r>
            <a:endParaRPr sz="2000" b="1" dirty="0">
              <a:latin typeface="S-Core Dream 8 Heavy" panose="020B0503030302020204" pitchFamily="34" charset="-127"/>
              <a:ea typeface="S-Core Dream 8 Heavy" panose="020B0503030302020204" pitchFamily="34" charset="-127"/>
            </a:endParaRPr>
          </a:p>
        </p:txBody>
      </p:sp>
      <p:sp>
        <p:nvSpPr>
          <p:cNvPr id="5" name="Google Shape;201;p27">
            <a:extLst>
              <a:ext uri="{FF2B5EF4-FFF2-40B4-BE49-F238E27FC236}">
                <a16:creationId xmlns:a16="http://schemas.microsoft.com/office/drawing/2014/main" id="{A75FF55D-C0DB-58A4-F582-47078FCC8EC8}"/>
              </a:ext>
            </a:extLst>
          </p:cNvPr>
          <p:cNvSpPr txBox="1"/>
          <p:nvPr/>
        </p:nvSpPr>
        <p:spPr>
          <a:xfrm>
            <a:off x="838200" y="1825625"/>
            <a:ext cx="10351401" cy="3531736"/>
          </a:xfrm>
          <a:prstGeom prst="rect">
            <a:avLst/>
          </a:prstGeom>
          <a:noFill/>
          <a:ln>
            <a:noFill/>
          </a:ln>
        </p:spPr>
        <p:txBody>
          <a:bodyPr spcFirstLastPara="1" wrap="square" lIns="0" tIns="0" rIns="0" bIns="0" anchor="t" anchorCtr="0">
            <a:spAutoFit/>
          </a:bodyPr>
          <a:lstStyle/>
          <a:p>
            <a:pPr>
              <a:lnSpc>
                <a:spcPct val="135017"/>
              </a:lnSpc>
            </a:pPr>
            <a:r>
              <a:rPr lang="en-US" altLang="ko-KR" sz="2000" b="1" dirty="0">
                <a:latin typeface="S-Core Dream 7 ExtraBold" panose="020B0503030302020204" pitchFamily="34" charset="-127"/>
                <a:ea typeface="S-Core Dream 7 ExtraBold" panose="020B0503030302020204" pitchFamily="34" charset="-127"/>
              </a:rPr>
              <a:t>1.</a:t>
            </a:r>
            <a:r>
              <a:rPr lang="ko-KR" altLang="en-US" sz="2000" b="1" dirty="0">
                <a:latin typeface="S-Core Dream 7 ExtraBold" panose="020B0503030302020204" pitchFamily="34" charset="-127"/>
                <a:ea typeface="S-Core Dream 7 ExtraBold" panose="020B0503030302020204" pitchFamily="34" charset="-127"/>
              </a:rPr>
              <a:t> </a:t>
            </a:r>
            <a:r>
              <a:rPr lang="en-US" altLang="ko-KR" sz="2000" b="1" dirty="0">
                <a:latin typeface="S-Core Dream 7 ExtraBold" panose="020B0503030302020204" pitchFamily="34" charset="-127"/>
                <a:ea typeface="S-Core Dream 7 ExtraBold" panose="020B0503030302020204" pitchFamily="34" charset="-127"/>
              </a:rPr>
              <a:t>LLM</a:t>
            </a:r>
            <a:r>
              <a:rPr lang="ko-KR" altLang="en-US" sz="2000" b="1" dirty="0">
                <a:latin typeface="S-Core Dream 7 ExtraBold" panose="020B0503030302020204" pitchFamily="34" charset="-127"/>
                <a:ea typeface="S-Core Dream 7 ExtraBold" panose="020B0503030302020204" pitchFamily="34" charset="-127"/>
              </a:rPr>
              <a:t>을 사용해 뉴스 기반 만화 스토리보드 작성</a:t>
            </a:r>
            <a:endParaRPr lang="en-US" altLang="ko-KR" dirty="0">
              <a:latin typeface="S-Core Dream 5 Medium" panose="020B0503030302020204" pitchFamily="34" charset="-127"/>
              <a:ea typeface="S-Core Dream 5 Medium" panose="020B0503030302020204" pitchFamily="34" charset="-127"/>
            </a:endParaRPr>
          </a:p>
          <a:p>
            <a:pPr>
              <a:lnSpc>
                <a:spcPct val="135017"/>
              </a:lnSpc>
            </a:pPr>
            <a:r>
              <a:rPr lang="en-US" altLang="ko-KR" dirty="0">
                <a:latin typeface="S-Core Dream 5 Medium" panose="020B0503030302020204" pitchFamily="34" charset="-127"/>
                <a:ea typeface="S-Core Dream 5 Medium" panose="020B0503030302020204" pitchFamily="34" charset="-127"/>
              </a:rPr>
              <a:t>	-</a:t>
            </a:r>
            <a:r>
              <a:rPr lang="ko-KR" altLang="en-US" dirty="0">
                <a:latin typeface="S-Core Dream 5 Medium" panose="020B0503030302020204" pitchFamily="34" charset="-127"/>
                <a:ea typeface="S-Core Dream 5 Medium" panose="020B0503030302020204" pitchFamily="34" charset="-127"/>
              </a:rPr>
              <a:t> 어떤 </a:t>
            </a:r>
            <a:r>
              <a:rPr lang="en-US" altLang="ko-KR" dirty="0">
                <a:latin typeface="S-Core Dream 5 Medium" panose="020B0503030302020204" pitchFamily="34" charset="-127"/>
                <a:ea typeface="S-Core Dream 5 Medium" panose="020B0503030302020204" pitchFamily="34" charset="-127"/>
              </a:rPr>
              <a:t>LLM</a:t>
            </a:r>
            <a:r>
              <a:rPr lang="ko-KR" altLang="en-US" dirty="0">
                <a:latin typeface="S-Core Dream 5 Medium" panose="020B0503030302020204" pitchFamily="34" charset="-127"/>
                <a:ea typeface="S-Core Dream 5 Medium" panose="020B0503030302020204" pitchFamily="34" charset="-127"/>
              </a:rPr>
              <a:t>이 해당 </a:t>
            </a:r>
            <a:r>
              <a:rPr lang="en-US" altLang="ko-KR" dirty="0">
                <a:latin typeface="S-Core Dream 5 Medium" panose="020B0503030302020204" pitchFamily="34" charset="-127"/>
                <a:ea typeface="S-Core Dream 5 Medium" panose="020B0503030302020204" pitchFamily="34" charset="-127"/>
              </a:rPr>
              <a:t>Task</a:t>
            </a:r>
            <a:r>
              <a:rPr lang="ko-KR" altLang="en-US" dirty="0">
                <a:latin typeface="S-Core Dream 5 Medium" panose="020B0503030302020204" pitchFamily="34" charset="-127"/>
                <a:ea typeface="S-Core Dream 5 Medium" panose="020B0503030302020204" pitchFamily="34" charset="-127"/>
              </a:rPr>
              <a:t>에 최적인가</a:t>
            </a:r>
            <a:endParaRPr lang="en-US" altLang="ko-KR" dirty="0">
              <a:latin typeface="S-Core Dream 5 Medium" panose="020B0503030302020204" pitchFamily="34" charset="-127"/>
              <a:ea typeface="S-Core Dream 5 Medium" panose="020B0503030302020204" pitchFamily="34" charset="-127"/>
            </a:endParaRPr>
          </a:p>
          <a:p>
            <a:pPr>
              <a:lnSpc>
                <a:spcPct val="135017"/>
              </a:lnSpc>
            </a:pPr>
            <a:r>
              <a:rPr lang="en-US" altLang="ko-KR" dirty="0">
                <a:latin typeface="S-Core Dream 5 Medium" panose="020B0503030302020204" pitchFamily="34" charset="-127"/>
                <a:ea typeface="S-Core Dream 5 Medium" panose="020B0503030302020204" pitchFamily="34" charset="-127"/>
              </a:rPr>
              <a:t>	-</a:t>
            </a:r>
            <a:r>
              <a:rPr lang="ko-KR" altLang="en-US" dirty="0">
                <a:latin typeface="S-Core Dream 5 Medium" panose="020B0503030302020204" pitchFamily="34" charset="-127"/>
                <a:ea typeface="S-Core Dream 5 Medium" panose="020B0503030302020204" pitchFamily="34" charset="-127"/>
              </a:rPr>
              <a:t> 프롬프트를 어떻게 입력해야 하는가</a:t>
            </a:r>
            <a:endParaRPr lang="en-US" altLang="ko-KR" dirty="0">
              <a:latin typeface="S-Core Dream 5 Medium" panose="020B0503030302020204" pitchFamily="34" charset="-127"/>
              <a:ea typeface="S-Core Dream 5 Medium" panose="020B0503030302020204" pitchFamily="34" charset="-127"/>
            </a:endParaRPr>
          </a:p>
          <a:p>
            <a:pPr>
              <a:lnSpc>
                <a:spcPct val="135017"/>
              </a:lnSpc>
            </a:pPr>
            <a:r>
              <a:rPr lang="en-US" altLang="ko-KR" dirty="0">
                <a:latin typeface="S-Core Dream 5 Medium" panose="020B0503030302020204" pitchFamily="34" charset="-127"/>
                <a:ea typeface="S-Core Dream 5 Medium" panose="020B0503030302020204" pitchFamily="34" charset="-127"/>
              </a:rPr>
              <a:t>	- </a:t>
            </a:r>
            <a:r>
              <a:rPr lang="ko-KR" altLang="en-US" dirty="0">
                <a:latin typeface="S-Core Dream 5 Medium" panose="020B0503030302020204" pitchFamily="34" charset="-127"/>
                <a:ea typeface="S-Core Dream 5 Medium" panose="020B0503030302020204" pitchFamily="34" charset="-127"/>
              </a:rPr>
              <a:t>어떤 요약 방식이 스토리보드에 최적인가</a:t>
            </a:r>
            <a:endParaRPr lang="en-US" altLang="ko-KR" dirty="0">
              <a:latin typeface="S-Core Dream 5 Medium" panose="020B0503030302020204" pitchFamily="34" charset="-127"/>
              <a:ea typeface="S-Core Dream 5 Medium" panose="020B0503030302020204" pitchFamily="34" charset="-127"/>
            </a:endParaRPr>
          </a:p>
          <a:p>
            <a:pPr>
              <a:lnSpc>
                <a:spcPct val="135017"/>
              </a:lnSpc>
            </a:pPr>
            <a:r>
              <a:rPr lang="en-US" altLang="ko-KR" dirty="0">
                <a:latin typeface="S-Core Dream 5 Medium" panose="020B0503030302020204" pitchFamily="34" charset="-127"/>
                <a:ea typeface="S-Core Dream 5 Medium" panose="020B0503030302020204" pitchFamily="34" charset="-127"/>
              </a:rPr>
              <a:t>	- </a:t>
            </a:r>
            <a:r>
              <a:rPr lang="ko-KR" altLang="en-US" dirty="0">
                <a:latin typeface="S-Core Dream 5 Medium" panose="020B0503030302020204" pitchFamily="34" charset="-127"/>
                <a:ea typeface="S-Core Dream 5 Medium" panose="020B0503030302020204" pitchFamily="34" charset="-127"/>
              </a:rPr>
              <a:t>어떤 평가지표를 사용할 것인가</a:t>
            </a:r>
            <a:endParaRPr lang="en-US" altLang="ko-KR" dirty="0">
              <a:latin typeface="S-Core Dream 5 Medium" panose="020B0503030302020204" pitchFamily="34" charset="-127"/>
              <a:ea typeface="S-Core Dream 5 Medium" panose="020B0503030302020204" pitchFamily="34" charset="-127"/>
            </a:endParaRPr>
          </a:p>
          <a:p>
            <a:pPr>
              <a:lnSpc>
                <a:spcPct val="135017"/>
              </a:lnSpc>
            </a:pPr>
            <a:endParaRPr lang="en-US" altLang="ko-KR" sz="2000" dirty="0">
              <a:latin typeface="S-Core Dream 5 Medium" panose="020B0503030302020204" pitchFamily="34" charset="-127"/>
              <a:ea typeface="S-Core Dream 5 Medium" panose="020B0503030302020204" pitchFamily="34" charset="-127"/>
            </a:endParaRPr>
          </a:p>
          <a:p>
            <a:pPr>
              <a:lnSpc>
                <a:spcPct val="135017"/>
              </a:lnSpc>
            </a:pPr>
            <a:r>
              <a:rPr lang="en-US" altLang="ko-KR" sz="2000" b="1" dirty="0">
                <a:latin typeface="S-Core Dream 7 ExtraBold" panose="020B0503030302020204" pitchFamily="34" charset="-127"/>
                <a:ea typeface="S-Core Dream 7 ExtraBold" panose="020B0503030302020204" pitchFamily="34" charset="-127"/>
              </a:rPr>
              <a:t>2.</a:t>
            </a:r>
            <a:r>
              <a:rPr lang="ko-KR" altLang="en-US" sz="2000" b="1" dirty="0">
                <a:latin typeface="S-Core Dream 7 ExtraBold" panose="020B0503030302020204" pitchFamily="34" charset="-127"/>
                <a:ea typeface="S-Core Dream 7 ExtraBold" panose="020B0503030302020204" pitchFamily="34" charset="-127"/>
              </a:rPr>
              <a:t> </a:t>
            </a:r>
            <a:r>
              <a:rPr lang="en-US" altLang="ko-KR" sz="2000" b="1" dirty="0">
                <a:latin typeface="S-Core Dream 7 ExtraBold" panose="020B0503030302020204" pitchFamily="34" charset="-127"/>
                <a:ea typeface="S-Core Dream 7 ExtraBold" panose="020B0503030302020204" pitchFamily="34" charset="-127"/>
              </a:rPr>
              <a:t>Stable Diffusion</a:t>
            </a:r>
            <a:r>
              <a:rPr lang="ko-KR" altLang="en-US" sz="2000" b="1" dirty="0">
                <a:latin typeface="S-Core Dream 7 ExtraBold" panose="020B0503030302020204" pitchFamily="34" charset="-127"/>
                <a:ea typeface="S-Core Dream 7 ExtraBold" panose="020B0503030302020204" pitchFamily="34" charset="-127"/>
              </a:rPr>
              <a:t>을 사용해 스토리보드 기반 만화 생성</a:t>
            </a:r>
            <a:endParaRPr lang="en-US" altLang="ko-KR" sz="2000" b="1" dirty="0">
              <a:latin typeface="S-Core Dream 7 ExtraBold" panose="020B0503030302020204" pitchFamily="34" charset="-127"/>
              <a:ea typeface="S-Core Dream 7 ExtraBold" panose="020B0503030302020204" pitchFamily="34" charset="-127"/>
            </a:endParaRPr>
          </a:p>
          <a:p>
            <a:pPr>
              <a:lnSpc>
                <a:spcPct val="135017"/>
              </a:lnSpc>
            </a:pPr>
            <a:r>
              <a:rPr lang="en-US" altLang="ko-KR" sz="2000" b="1" dirty="0">
                <a:latin typeface="S-Core Dream 7 ExtraBold" panose="020B0503030302020204" pitchFamily="34" charset="-127"/>
                <a:ea typeface="S-Core Dream 7 ExtraBold" panose="020B0503030302020204" pitchFamily="34" charset="-127"/>
              </a:rPr>
              <a:t>	</a:t>
            </a:r>
            <a:r>
              <a:rPr lang="en-US" altLang="ko-KR" dirty="0">
                <a:latin typeface="S-Core Dream 5 Medium" panose="020B0503030302020204" pitchFamily="34" charset="-127"/>
                <a:ea typeface="S-Core Dream 5 Medium" panose="020B0503030302020204" pitchFamily="34" charset="-127"/>
              </a:rPr>
              <a:t>- </a:t>
            </a:r>
            <a:r>
              <a:rPr lang="ko-KR" altLang="en-US" dirty="0">
                <a:latin typeface="S-Core Dream 5 Medium" panose="020B0503030302020204" pitchFamily="34" charset="-127"/>
                <a:ea typeface="S-Core Dream 5 Medium" panose="020B0503030302020204" pitchFamily="34" charset="-127"/>
              </a:rPr>
              <a:t>스토리보드 별 성능 차이</a:t>
            </a:r>
            <a:endParaRPr lang="en-US" altLang="ko-KR" dirty="0">
              <a:latin typeface="S-Core Dream 5 Medium" panose="020B0503030302020204" pitchFamily="34" charset="-127"/>
              <a:ea typeface="S-Core Dream 5 Medium" panose="020B0503030302020204" pitchFamily="34" charset="-127"/>
            </a:endParaRPr>
          </a:p>
          <a:p>
            <a:pPr>
              <a:lnSpc>
                <a:spcPct val="135017"/>
              </a:lnSpc>
            </a:pPr>
            <a:r>
              <a:rPr lang="en-US" altLang="ko-KR" dirty="0">
                <a:latin typeface="S-Core Dream 5 Medium" panose="020B0503030302020204" pitchFamily="34" charset="-127"/>
                <a:ea typeface="S-Core Dream 5 Medium" panose="020B0503030302020204" pitchFamily="34" charset="-127"/>
              </a:rPr>
              <a:t>	- </a:t>
            </a:r>
            <a:r>
              <a:rPr lang="ko-KR" altLang="en-US" dirty="0">
                <a:latin typeface="S-Core Dream 5 Medium" panose="020B0503030302020204" pitchFamily="34" charset="-127"/>
                <a:ea typeface="S-Core Dream 5 Medium" panose="020B0503030302020204" pitchFamily="34" charset="-127"/>
              </a:rPr>
              <a:t>생성된 이미지의 평가는 어떻게 해야 하는가</a:t>
            </a:r>
            <a:endParaRPr lang="en-US" altLang="ko-KR" dirty="0">
              <a:latin typeface="S-Core Dream 5 Medium" panose="020B0503030302020204" pitchFamily="34" charset="-127"/>
              <a:ea typeface="S-Core Dream 5 Medium" panose="020B0503030302020204" pitchFamily="34" charset="-127"/>
            </a:endParaRPr>
          </a:p>
        </p:txBody>
      </p:sp>
      <p:sp>
        <p:nvSpPr>
          <p:cNvPr id="6" name="슬라이드 번호 개체 틀 5">
            <a:extLst>
              <a:ext uri="{FF2B5EF4-FFF2-40B4-BE49-F238E27FC236}">
                <a16:creationId xmlns:a16="http://schemas.microsoft.com/office/drawing/2014/main" id="{D39692CE-ED28-6774-C300-A65EB6B206B7}"/>
              </a:ext>
            </a:extLst>
          </p:cNvPr>
          <p:cNvSpPr>
            <a:spLocks noGrp="1"/>
          </p:cNvSpPr>
          <p:nvPr>
            <p:ph type="sldNum" sz="quarter" idx="12"/>
          </p:nvPr>
        </p:nvSpPr>
        <p:spPr/>
        <p:txBody>
          <a:bodyPr/>
          <a:lstStyle/>
          <a:p>
            <a:fld id="{C40BE0BB-4A2B-6B48-B29D-A57D95589E52}" type="slidenum">
              <a:rPr kumimoji="1" lang="ko-KR" altLang="en-US" smtClean="0"/>
              <a:t>5</a:t>
            </a:fld>
            <a:endParaRPr kumimoji="1" lang="ko-KR" altLang="en-US"/>
          </a:p>
        </p:txBody>
      </p:sp>
    </p:spTree>
    <p:extLst>
      <p:ext uri="{BB962C8B-B14F-4D97-AF65-F5344CB8AC3E}">
        <p14:creationId xmlns:p14="http://schemas.microsoft.com/office/powerpoint/2010/main" val="263899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7"/>
          <p:cNvSpPr/>
          <p:nvPr/>
        </p:nvSpPr>
        <p:spPr>
          <a:xfrm rot="-5400000">
            <a:off x="2667000" y="-2667000"/>
            <a:ext cx="6858000" cy="12192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63" t="-3629" r="-74151" b="-2745"/>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200" name="Google Shape;200;p27"/>
          <p:cNvSpPr txBox="1"/>
          <p:nvPr/>
        </p:nvSpPr>
        <p:spPr>
          <a:xfrm>
            <a:off x="303962" y="208237"/>
            <a:ext cx="5232503" cy="298543"/>
          </a:xfrm>
          <a:prstGeom prst="rect">
            <a:avLst/>
          </a:prstGeom>
          <a:noFill/>
          <a:ln>
            <a:noFill/>
          </a:ln>
        </p:spPr>
        <p:txBody>
          <a:bodyPr spcFirstLastPara="1" wrap="square" lIns="0" tIns="0" rIns="0" bIns="0" anchor="t" anchorCtr="0">
            <a:spAutoFit/>
          </a:bodyPr>
          <a:lstStyle/>
          <a:p>
            <a:pPr>
              <a:lnSpc>
                <a:spcPct val="97000"/>
              </a:lnSpc>
            </a:pPr>
            <a:r>
              <a:rPr lang="en-US" altLang="ko-KR" sz="2000" b="1" dirty="0">
                <a:latin typeface="S-Core Dream 8 Heavy" panose="020B0503030302020204" pitchFamily="34" charset="-127"/>
                <a:ea typeface="S-Core Dream 8 Heavy" panose="020B0503030302020204" pitchFamily="34" charset="-127"/>
                <a:sym typeface="DM Sans"/>
              </a:rPr>
              <a:t>4.</a:t>
            </a:r>
            <a:r>
              <a:rPr lang="ko-KR" altLang="en-US" sz="2000" b="1" dirty="0">
                <a:latin typeface="S-Core Dream 8 Heavy" panose="020B0503030302020204" pitchFamily="34" charset="-127"/>
                <a:ea typeface="S-Core Dream 8 Heavy" panose="020B0503030302020204" pitchFamily="34" charset="-127"/>
                <a:sym typeface="DM Sans"/>
              </a:rPr>
              <a:t> </a:t>
            </a:r>
            <a:r>
              <a:rPr lang="en-US" altLang="ko-KR" sz="2000" b="1" dirty="0">
                <a:latin typeface="S-Core Dream 8 Heavy" panose="020B0503030302020204" pitchFamily="34" charset="-127"/>
                <a:ea typeface="S-Core Dream 8 Heavy" panose="020B0503030302020204" pitchFamily="34" charset="-127"/>
                <a:sym typeface="DM Sans"/>
              </a:rPr>
              <a:t>User</a:t>
            </a:r>
            <a:r>
              <a:rPr lang="ko-KR" altLang="en-US" sz="2000" b="1" dirty="0">
                <a:latin typeface="S-Core Dream 8 Heavy" panose="020B0503030302020204" pitchFamily="34" charset="-127"/>
                <a:ea typeface="S-Core Dream 8 Heavy" panose="020B0503030302020204" pitchFamily="34" charset="-127"/>
                <a:sym typeface="DM Sans"/>
              </a:rPr>
              <a:t> </a:t>
            </a:r>
            <a:r>
              <a:rPr lang="en-US" altLang="ko-KR" sz="2000" b="1" dirty="0">
                <a:latin typeface="S-Core Dream 8 Heavy" panose="020B0503030302020204" pitchFamily="34" charset="-127"/>
                <a:ea typeface="S-Core Dream 8 Heavy" panose="020B0503030302020204" pitchFamily="34" charset="-127"/>
                <a:sym typeface="DM Sans"/>
              </a:rPr>
              <a:t>Interface</a:t>
            </a:r>
            <a:endParaRPr sz="2000" b="1" dirty="0">
              <a:latin typeface="S-Core Dream 8 Heavy" panose="020B0503030302020204" pitchFamily="34" charset="-127"/>
              <a:ea typeface="S-Core Dream 8 Heavy" panose="020B0503030302020204" pitchFamily="34" charset="-127"/>
            </a:endParaRPr>
          </a:p>
        </p:txBody>
      </p:sp>
      <p:pic>
        <p:nvPicPr>
          <p:cNvPr id="3" name="그림 2">
            <a:extLst>
              <a:ext uri="{FF2B5EF4-FFF2-40B4-BE49-F238E27FC236}">
                <a16:creationId xmlns:a16="http://schemas.microsoft.com/office/drawing/2014/main" id="{F9B2D085-0F28-3DB8-A548-6E2B75F73C87}"/>
              </a:ext>
            </a:extLst>
          </p:cNvPr>
          <p:cNvPicPr/>
          <p:nvPr/>
        </p:nvPicPr>
        <p:blipFill>
          <a:blip r:embed="rId4">
            <a:extLst>
              <a:ext uri="{28A0092B-C50C-407E-A947-70E740481C1C}">
                <a14:useLocalDpi xmlns:a14="http://schemas.microsoft.com/office/drawing/2010/main" val="0"/>
              </a:ext>
            </a:extLst>
          </a:blip>
          <a:srcRect l="37659" t="3975" r="3389" b="16357"/>
          <a:stretch/>
        </p:blipFill>
        <p:spPr>
          <a:xfrm>
            <a:off x="6314537" y="1311214"/>
            <a:ext cx="5308119" cy="4640181"/>
          </a:xfrm>
          <a:prstGeom prst="rect">
            <a:avLst/>
          </a:prstGeom>
        </p:spPr>
      </p:pic>
      <p:sp>
        <p:nvSpPr>
          <p:cNvPr id="7" name="사각형: 둥근 모서리 6">
            <a:extLst>
              <a:ext uri="{FF2B5EF4-FFF2-40B4-BE49-F238E27FC236}">
                <a16:creationId xmlns:a16="http://schemas.microsoft.com/office/drawing/2014/main" id="{29A471E0-26EE-FCFB-7030-7711440B45D5}"/>
              </a:ext>
            </a:extLst>
          </p:cNvPr>
          <p:cNvSpPr/>
          <p:nvPr/>
        </p:nvSpPr>
        <p:spPr>
          <a:xfrm>
            <a:off x="263705" y="1023015"/>
            <a:ext cx="5232503" cy="522251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en-US" altLang="ko-KR" sz="1100" dirty="0"/>
          </a:p>
          <a:p>
            <a:r>
              <a:rPr lang="ko-KR" altLang="en-US" sz="1100" dirty="0"/>
              <a:t>제목</a:t>
            </a:r>
            <a:r>
              <a:rPr lang="en-US" altLang="ko-KR" sz="1100" dirty="0"/>
              <a:t>: </a:t>
            </a:r>
            <a:r>
              <a:rPr lang="ko-KR" altLang="en-US" sz="1100" dirty="0"/>
              <a:t>곰의 부주의가 불러온 참사</a:t>
            </a:r>
            <a:r>
              <a:rPr lang="en-US" altLang="ko-KR" sz="1100" dirty="0"/>
              <a:t>, </a:t>
            </a:r>
            <a:r>
              <a:rPr lang="ko-KR" altLang="en-US" sz="1100" dirty="0"/>
              <a:t>대형 산불로 숲 전체가 잿더미로 변해</a:t>
            </a:r>
            <a:endParaRPr lang="en-US" altLang="ko-KR" sz="1100" dirty="0"/>
          </a:p>
          <a:p>
            <a:r>
              <a:rPr lang="ko-KR" altLang="en-US" sz="1100" dirty="0"/>
              <a:t>본문</a:t>
            </a:r>
            <a:r>
              <a:rPr lang="en-US" altLang="ko-KR" sz="1100" dirty="0"/>
              <a:t>:</a:t>
            </a:r>
          </a:p>
          <a:p>
            <a:r>
              <a:rPr lang="ko-KR" altLang="en-US" sz="1100" dirty="0"/>
              <a:t>지난 주말</a:t>
            </a:r>
            <a:r>
              <a:rPr lang="en-US" altLang="ko-KR" sz="1100" dirty="0"/>
              <a:t>, </a:t>
            </a:r>
            <a:r>
              <a:rPr lang="ko-KR" altLang="en-US" sz="1100" dirty="0"/>
              <a:t>한 곰의 무심코 버린 담배꽁초가 원인이 되어 숲 전체가 불에 휩싸이는 대형 산불이 발생했습니다</a:t>
            </a:r>
            <a:r>
              <a:rPr lang="en-US" altLang="ko-KR" sz="1100" dirty="0"/>
              <a:t>. </a:t>
            </a:r>
            <a:r>
              <a:rPr lang="ko-KR" altLang="en-US" sz="1100" dirty="0"/>
              <a:t>이번 산불로 인해 수천 그루의 나무와 다양한 동식물이 서식하던 생태계가 큰 피해를 입었으며</a:t>
            </a:r>
            <a:r>
              <a:rPr lang="en-US" altLang="ko-KR" sz="1100" dirty="0"/>
              <a:t>, </a:t>
            </a:r>
            <a:r>
              <a:rPr lang="ko-KR" altLang="en-US" sz="1100" dirty="0"/>
              <a:t>진화에 투입된 소방대원과 헬리콥터의 긴급 출동에도 불구하고 불길은 빠르게 번져 산을 통째로 삼켜버렸습니다</a:t>
            </a:r>
            <a:r>
              <a:rPr lang="en-US" altLang="ko-KR" sz="1100" dirty="0"/>
              <a:t>.</a:t>
            </a:r>
          </a:p>
          <a:p>
            <a:r>
              <a:rPr lang="ko-KR" altLang="en-US" sz="1100" dirty="0"/>
              <a:t>사건의 발단은 한 곰이 숲 속 나무 그늘 아래서 담배를 피우다 무심코 꽁초를 바닥에 던지면서 시작되었습니다</a:t>
            </a:r>
            <a:r>
              <a:rPr lang="en-US" altLang="ko-KR" sz="1100" dirty="0"/>
              <a:t>. </a:t>
            </a:r>
            <a:r>
              <a:rPr lang="ko-KR" altLang="en-US" sz="1100" dirty="0"/>
              <a:t>최근 건조한 날씨 탓에 바닥에는 마른 낙엽이 쌓여 있었고</a:t>
            </a:r>
            <a:r>
              <a:rPr lang="en-US" altLang="ko-KR" sz="1100" dirty="0"/>
              <a:t>, </a:t>
            </a:r>
            <a:r>
              <a:rPr lang="ko-KR" altLang="en-US" sz="1100" dirty="0"/>
              <a:t>이로 인해 작은 불씨가 삽시간에 불길로 번지며 대형 산불로 이어졌습니다</a:t>
            </a:r>
            <a:r>
              <a:rPr lang="en-US" altLang="ko-KR" sz="1100" dirty="0"/>
              <a:t>. </a:t>
            </a:r>
            <a:r>
              <a:rPr lang="ko-KR" altLang="en-US" sz="1100" dirty="0"/>
              <a:t>불길은 강한 바람을 타고 수 킬로미터까지 </a:t>
            </a:r>
            <a:r>
              <a:rPr lang="ko-KR" altLang="en-US" sz="1100" dirty="0" err="1"/>
              <a:t>퍼져나갔고</a:t>
            </a:r>
            <a:r>
              <a:rPr lang="en-US" altLang="ko-KR" sz="1100" dirty="0"/>
              <a:t>, </a:t>
            </a:r>
            <a:r>
              <a:rPr lang="ko-KR" altLang="en-US" sz="1100" dirty="0"/>
              <a:t>주변 마을까지도 연기와 불씨가 날아가 큰 공포를 일으켰습니다</a:t>
            </a:r>
            <a:r>
              <a:rPr lang="en-US" altLang="ko-KR" sz="1100" dirty="0"/>
              <a:t>.</a:t>
            </a:r>
          </a:p>
          <a:p>
            <a:r>
              <a:rPr lang="ko-KR" altLang="en-US" sz="1100" dirty="0"/>
              <a:t>산림청과 소방 당국은 불길을 잡기 위해 모든 자원을 동원했습니다</a:t>
            </a:r>
            <a:r>
              <a:rPr lang="en-US" altLang="ko-KR" sz="1100" dirty="0"/>
              <a:t>. </a:t>
            </a:r>
            <a:r>
              <a:rPr lang="ko-KR" altLang="en-US" sz="1100" dirty="0"/>
              <a:t>현장에는 산불 진화 헬리콥터와 소방차 수십 대가 투입되었으며</a:t>
            </a:r>
            <a:r>
              <a:rPr lang="en-US" altLang="ko-KR" sz="1100" dirty="0"/>
              <a:t>, </a:t>
            </a:r>
            <a:r>
              <a:rPr lang="ko-KR" altLang="en-US" sz="1100" dirty="0"/>
              <a:t>수백 명의 소방관과 자원봉사자들이 밤낮으로 불길을 잡기 위해 분투했습니다</a:t>
            </a:r>
            <a:r>
              <a:rPr lang="en-US" altLang="ko-KR" sz="1100" dirty="0"/>
              <a:t>. </a:t>
            </a:r>
            <a:r>
              <a:rPr lang="ko-KR" altLang="en-US" sz="1100" dirty="0"/>
              <a:t>이틀에 걸친 노력 끝에 큰 불은 진화되었지만</a:t>
            </a:r>
            <a:r>
              <a:rPr lang="en-US" altLang="ko-KR" sz="1100" dirty="0"/>
              <a:t>, </a:t>
            </a:r>
            <a:r>
              <a:rPr lang="ko-KR" altLang="en-US" sz="1100" dirty="0"/>
              <a:t>많은 나무가 잿더미가 되었고</a:t>
            </a:r>
            <a:r>
              <a:rPr lang="en-US" altLang="ko-KR" sz="1100" dirty="0"/>
              <a:t>, </a:t>
            </a:r>
            <a:r>
              <a:rPr lang="ko-KR" altLang="en-US" sz="1100" dirty="0"/>
              <a:t>다양한 동물들이 서식지를 잃었습니다</a:t>
            </a:r>
            <a:r>
              <a:rPr lang="en-US" altLang="ko-KR" sz="1100" dirty="0"/>
              <a:t>. </a:t>
            </a:r>
            <a:r>
              <a:rPr lang="ko-KR" altLang="en-US" sz="1100" dirty="0"/>
              <a:t>경찰은 </a:t>
            </a:r>
            <a:r>
              <a:rPr lang="en-US" altLang="ko-KR" sz="1100" dirty="0"/>
              <a:t>CCTV </a:t>
            </a:r>
            <a:r>
              <a:rPr lang="ko-KR" altLang="en-US" sz="1100" dirty="0"/>
              <a:t>영상과 주민들의 목격 제보를 바탕으로</a:t>
            </a:r>
            <a:r>
              <a:rPr lang="en-US" altLang="ko-KR" sz="1100" dirty="0"/>
              <a:t>, </a:t>
            </a:r>
            <a:r>
              <a:rPr lang="ko-KR" altLang="en-US" sz="1100" dirty="0"/>
              <a:t>산불의 원인을 제공한 곰을 체포했습니다</a:t>
            </a:r>
            <a:r>
              <a:rPr lang="en-US" altLang="ko-KR" sz="1100" dirty="0"/>
              <a:t>. </a:t>
            </a:r>
            <a:r>
              <a:rPr lang="ko-KR" altLang="en-US" sz="1100" dirty="0"/>
              <a:t>곰은 현재 경찰 보호소에 격리 중이며</a:t>
            </a:r>
            <a:r>
              <a:rPr lang="en-US" altLang="ko-KR" sz="1100" dirty="0"/>
              <a:t>, </a:t>
            </a:r>
            <a:r>
              <a:rPr lang="ko-KR" altLang="en-US" sz="1100" dirty="0"/>
              <a:t>곧 담당 기관에서 추가 조사가 진행될 예정입니다</a:t>
            </a:r>
            <a:r>
              <a:rPr lang="en-US" altLang="ko-KR" sz="1100" dirty="0"/>
              <a:t>. </a:t>
            </a:r>
            <a:r>
              <a:rPr lang="ko-KR" altLang="en-US" sz="1100" dirty="0"/>
              <a:t>경찰 관계자는 “이번 사건은 작은 부주의가 어떤 큰 피해를 불러올 수 있는지를 보여주는 </a:t>
            </a:r>
            <a:r>
              <a:rPr lang="ko-KR" altLang="en-US" sz="1100" dirty="0" err="1"/>
              <a:t>사례”라며</a:t>
            </a:r>
            <a:r>
              <a:rPr lang="en-US" altLang="ko-KR" sz="1100" dirty="0"/>
              <a:t>, </a:t>
            </a:r>
            <a:r>
              <a:rPr lang="ko-KR" altLang="en-US" sz="1100" dirty="0"/>
              <a:t>야생동물 보호와 산림 관리를 위한 경각심을 고취해야 한다고 밝혔습니다</a:t>
            </a:r>
            <a:r>
              <a:rPr lang="en-US" altLang="ko-KR" sz="1100" dirty="0"/>
              <a:t>.</a:t>
            </a:r>
          </a:p>
          <a:p>
            <a:r>
              <a:rPr lang="ko-KR" altLang="en-US" sz="1100" dirty="0"/>
              <a:t>이와 같은 사건은 사람들 사이에서도 큰 화제가 되었습니다</a:t>
            </a:r>
            <a:r>
              <a:rPr lang="en-US" altLang="ko-KR" sz="1100" dirty="0"/>
              <a:t>. SNS</a:t>
            </a:r>
            <a:r>
              <a:rPr lang="ko-KR" altLang="en-US" sz="1100" dirty="0"/>
              <a:t>와 온라인 커뮤니티에서는 </a:t>
            </a:r>
            <a:r>
              <a:rPr lang="en-US" altLang="ko-KR" sz="1100" dirty="0"/>
              <a:t>"</a:t>
            </a:r>
            <a:r>
              <a:rPr lang="ko-KR" altLang="en-US" sz="1100" dirty="0"/>
              <a:t>곰도 사람처럼 부주의할 수 있다</a:t>
            </a:r>
            <a:r>
              <a:rPr lang="en-US" altLang="ko-KR" sz="1100" dirty="0"/>
              <a:t>"</a:t>
            </a:r>
            <a:r>
              <a:rPr lang="ko-KR" altLang="en-US" sz="1100" dirty="0"/>
              <a:t>며 이번 사건을 둘러싼 다양한 의견이 쏟아지고 있습니다</a:t>
            </a:r>
            <a:r>
              <a:rPr lang="en-US" altLang="ko-KR" sz="1100" dirty="0"/>
              <a:t>. </a:t>
            </a:r>
            <a:r>
              <a:rPr lang="ko-KR" altLang="en-US" sz="1100" dirty="0"/>
              <a:t>전문가들은 산불이 일어나기 쉬운 건조한 계절에 모든 사람들이 자연 환경 보호에 힘써야 한다고 강조하고 있으며</a:t>
            </a:r>
            <a:r>
              <a:rPr lang="en-US" altLang="ko-KR" sz="1100" dirty="0"/>
              <a:t>, </a:t>
            </a:r>
            <a:r>
              <a:rPr lang="ko-KR" altLang="en-US" sz="1100" dirty="0"/>
              <a:t>야생 동물들의 안전한 생활을 위해 산림 지역 내 금연 규정을 강화할 필요성을 제기하고 있습니다</a:t>
            </a:r>
            <a:r>
              <a:rPr lang="en-US" altLang="ko-KR" sz="1100" dirty="0"/>
              <a:t>.</a:t>
            </a:r>
          </a:p>
          <a:p>
            <a:endParaRPr lang="ko-KR" altLang="en-US" sz="1100" dirty="0"/>
          </a:p>
        </p:txBody>
      </p:sp>
      <p:sp>
        <p:nvSpPr>
          <p:cNvPr id="8" name="화살표: 오른쪽 7">
            <a:extLst>
              <a:ext uri="{FF2B5EF4-FFF2-40B4-BE49-F238E27FC236}">
                <a16:creationId xmlns:a16="http://schemas.microsoft.com/office/drawing/2014/main" id="{8651ECBD-9BBA-82D3-13B1-7061161BD234}"/>
              </a:ext>
            </a:extLst>
          </p:cNvPr>
          <p:cNvSpPr/>
          <p:nvPr/>
        </p:nvSpPr>
        <p:spPr>
          <a:xfrm>
            <a:off x="5653176" y="3105093"/>
            <a:ext cx="442823" cy="1052422"/>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ko-KR" altLang="en-US"/>
          </a:p>
        </p:txBody>
      </p:sp>
      <p:sp>
        <p:nvSpPr>
          <p:cNvPr id="4" name="슬라이드 번호 개체 틀 3">
            <a:extLst>
              <a:ext uri="{FF2B5EF4-FFF2-40B4-BE49-F238E27FC236}">
                <a16:creationId xmlns:a16="http://schemas.microsoft.com/office/drawing/2014/main" id="{9DAEC170-9CD6-8186-08CA-2B2C267F0C05}"/>
              </a:ext>
            </a:extLst>
          </p:cNvPr>
          <p:cNvSpPr>
            <a:spLocks noGrp="1"/>
          </p:cNvSpPr>
          <p:nvPr>
            <p:ph type="sldNum" sz="quarter" idx="12"/>
          </p:nvPr>
        </p:nvSpPr>
        <p:spPr/>
        <p:txBody>
          <a:bodyPr/>
          <a:lstStyle/>
          <a:p>
            <a:fld id="{C40BE0BB-4A2B-6B48-B29D-A57D95589E52}" type="slidenum">
              <a:rPr kumimoji="1" lang="ko-KR" altLang="en-US" smtClean="0"/>
              <a:t>6</a:t>
            </a:fld>
            <a:endParaRPr kumimoji="1" lang="ko-KR" altLang="en-US"/>
          </a:p>
        </p:txBody>
      </p:sp>
    </p:spTree>
    <p:extLst>
      <p:ext uri="{BB962C8B-B14F-4D97-AF65-F5344CB8AC3E}">
        <p14:creationId xmlns:p14="http://schemas.microsoft.com/office/powerpoint/2010/main" val="1819863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a:extLst>
            <a:ext uri="{FF2B5EF4-FFF2-40B4-BE49-F238E27FC236}">
              <a16:creationId xmlns:a16="http://schemas.microsoft.com/office/drawing/2014/main" id="{8E5D2789-286B-6714-833F-C78751F4AB78}"/>
            </a:ext>
          </a:extLst>
        </p:cNvPr>
        <p:cNvGrpSpPr/>
        <p:nvPr/>
      </p:nvGrpSpPr>
      <p:grpSpPr>
        <a:xfrm>
          <a:off x="0" y="0"/>
          <a:ext cx="0" cy="0"/>
          <a:chOff x="0" y="0"/>
          <a:chExt cx="0" cy="0"/>
        </a:xfrm>
      </p:grpSpPr>
      <p:sp>
        <p:nvSpPr>
          <p:cNvPr id="198" name="Google Shape;198;p27">
            <a:extLst>
              <a:ext uri="{FF2B5EF4-FFF2-40B4-BE49-F238E27FC236}">
                <a16:creationId xmlns:a16="http://schemas.microsoft.com/office/drawing/2014/main" id="{34BF9386-7849-2855-36F5-7E082080FD74}"/>
              </a:ext>
            </a:extLst>
          </p:cNvPr>
          <p:cNvSpPr/>
          <p:nvPr/>
        </p:nvSpPr>
        <p:spPr>
          <a:xfrm rot="-5400000">
            <a:off x="2667000" y="-2667000"/>
            <a:ext cx="6858000" cy="12192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63" t="-3629" r="-74151" b="-2745"/>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200" name="Google Shape;200;p27">
            <a:extLst>
              <a:ext uri="{FF2B5EF4-FFF2-40B4-BE49-F238E27FC236}">
                <a16:creationId xmlns:a16="http://schemas.microsoft.com/office/drawing/2014/main" id="{B62E74B9-9195-199E-8D93-3EDBDD148F4B}"/>
              </a:ext>
            </a:extLst>
          </p:cNvPr>
          <p:cNvSpPr txBox="1"/>
          <p:nvPr/>
        </p:nvSpPr>
        <p:spPr>
          <a:xfrm>
            <a:off x="303962" y="208237"/>
            <a:ext cx="5232503" cy="298543"/>
          </a:xfrm>
          <a:prstGeom prst="rect">
            <a:avLst/>
          </a:prstGeom>
          <a:noFill/>
          <a:ln>
            <a:noFill/>
          </a:ln>
        </p:spPr>
        <p:txBody>
          <a:bodyPr spcFirstLastPara="1" wrap="square" lIns="0" tIns="0" rIns="0" bIns="0" anchor="t" anchorCtr="0">
            <a:spAutoFit/>
          </a:bodyPr>
          <a:lstStyle/>
          <a:p>
            <a:pPr>
              <a:lnSpc>
                <a:spcPct val="97000"/>
              </a:lnSpc>
            </a:pPr>
            <a:r>
              <a:rPr lang="en-US" altLang="ko-KR" sz="2000" b="1" dirty="0">
                <a:latin typeface="S-Core Dream 8 Heavy" panose="020B0503030302020204" pitchFamily="34" charset="-127"/>
                <a:ea typeface="S-Core Dream 8 Heavy" panose="020B0503030302020204" pitchFamily="34" charset="-127"/>
                <a:sym typeface="DM Sans"/>
              </a:rPr>
              <a:t>5.</a:t>
            </a:r>
            <a:r>
              <a:rPr lang="ko-KR" altLang="en-US" sz="2000" b="1" dirty="0">
                <a:latin typeface="S-Core Dream 8 Heavy" panose="020B0503030302020204" pitchFamily="34" charset="-127"/>
                <a:ea typeface="S-Core Dream 8 Heavy" panose="020B0503030302020204" pitchFamily="34" charset="-127"/>
                <a:sym typeface="DM Sans"/>
              </a:rPr>
              <a:t> 시스템 구조 설계</a:t>
            </a:r>
            <a:endParaRPr sz="2000" b="1" dirty="0">
              <a:latin typeface="S-Core Dream 8 Heavy" panose="020B0503030302020204" pitchFamily="34" charset="-127"/>
              <a:ea typeface="S-Core Dream 8 Heavy" panose="020B0503030302020204" pitchFamily="34" charset="-127"/>
            </a:endParaRPr>
          </a:p>
        </p:txBody>
      </p:sp>
      <p:pic>
        <p:nvPicPr>
          <p:cNvPr id="4" name="내용 개체 틀 15">
            <a:extLst>
              <a:ext uri="{FF2B5EF4-FFF2-40B4-BE49-F238E27FC236}">
                <a16:creationId xmlns:a16="http://schemas.microsoft.com/office/drawing/2014/main" id="{E359513A-3F5C-8221-2699-6B08A83E14E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546567" y="2436761"/>
            <a:ext cx="2144886" cy="2144886"/>
          </a:xfrm>
          <a:prstGeom prst="rect">
            <a:avLst/>
          </a:prstGeom>
        </p:spPr>
      </p:pic>
      <p:grpSp>
        <p:nvGrpSpPr>
          <p:cNvPr id="5" name="그룹 4">
            <a:extLst>
              <a:ext uri="{FF2B5EF4-FFF2-40B4-BE49-F238E27FC236}">
                <a16:creationId xmlns:a16="http://schemas.microsoft.com/office/drawing/2014/main" id="{66D2AE3F-3C4A-AB86-E8C9-295432227AFC}"/>
              </a:ext>
            </a:extLst>
          </p:cNvPr>
          <p:cNvGrpSpPr/>
          <p:nvPr/>
        </p:nvGrpSpPr>
        <p:grpSpPr>
          <a:xfrm>
            <a:off x="638651" y="2690726"/>
            <a:ext cx="8667957" cy="1778736"/>
            <a:chOff x="638651" y="2690726"/>
            <a:chExt cx="8667957" cy="1778736"/>
          </a:xfrm>
        </p:grpSpPr>
        <p:pic>
          <p:nvPicPr>
            <p:cNvPr id="6" name="그림 5">
              <a:extLst>
                <a:ext uri="{FF2B5EF4-FFF2-40B4-BE49-F238E27FC236}">
                  <a16:creationId xmlns:a16="http://schemas.microsoft.com/office/drawing/2014/main" id="{CC4C3CA9-FA44-3B49-AE21-15ECAF00561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38651" y="2828047"/>
              <a:ext cx="1160194" cy="1641415"/>
            </a:xfrm>
            <a:prstGeom prst="rect">
              <a:avLst/>
            </a:prstGeom>
          </p:spPr>
        </p:pic>
        <p:sp>
          <p:nvSpPr>
            <p:cNvPr id="9" name="직사각형 8">
              <a:extLst>
                <a:ext uri="{FF2B5EF4-FFF2-40B4-BE49-F238E27FC236}">
                  <a16:creationId xmlns:a16="http://schemas.microsoft.com/office/drawing/2014/main" id="{C353ED75-14D8-777F-F217-04F01BBC4ED5}"/>
                </a:ext>
              </a:extLst>
            </p:cNvPr>
            <p:cNvSpPr/>
            <p:nvPr/>
          </p:nvSpPr>
          <p:spPr>
            <a:xfrm>
              <a:off x="4834757" y="2807001"/>
              <a:ext cx="1663484" cy="144921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dirty="0"/>
                <a:t>1. </a:t>
              </a:r>
              <a:r>
                <a:rPr lang="ko-KR" altLang="en-US" dirty="0"/>
                <a:t>뉴스 요약</a:t>
              </a:r>
              <a:endParaRPr lang="en-US" altLang="ko-KR" dirty="0"/>
            </a:p>
            <a:p>
              <a:pPr algn="ctr"/>
              <a:r>
                <a:rPr lang="en-US" altLang="ko-KR" dirty="0"/>
                <a:t>2. </a:t>
              </a:r>
              <a:r>
                <a:rPr lang="ko-KR" altLang="en-US" dirty="0"/>
                <a:t>스토리보드</a:t>
              </a:r>
            </a:p>
          </p:txBody>
        </p:sp>
        <p:sp>
          <p:nvSpPr>
            <p:cNvPr id="10" name="화살표: 오른쪽 9">
              <a:extLst>
                <a:ext uri="{FF2B5EF4-FFF2-40B4-BE49-F238E27FC236}">
                  <a16:creationId xmlns:a16="http://schemas.microsoft.com/office/drawing/2014/main" id="{DECA5D5F-A0E0-2358-4066-131D1F0E2B3B}"/>
                </a:ext>
              </a:extLst>
            </p:cNvPr>
            <p:cNvSpPr/>
            <p:nvPr/>
          </p:nvSpPr>
          <p:spPr>
            <a:xfrm>
              <a:off x="2180691" y="3014560"/>
              <a:ext cx="338477" cy="1022169"/>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1" name="화살표: 오른쪽 10">
              <a:extLst>
                <a:ext uri="{FF2B5EF4-FFF2-40B4-BE49-F238E27FC236}">
                  <a16:creationId xmlns:a16="http://schemas.microsoft.com/office/drawing/2014/main" id="{26BB64AF-102B-6530-A27F-A387C93FA388}"/>
                </a:ext>
              </a:extLst>
            </p:cNvPr>
            <p:cNvSpPr/>
            <p:nvPr/>
          </p:nvSpPr>
          <p:spPr>
            <a:xfrm>
              <a:off x="4353036" y="3014560"/>
              <a:ext cx="338477" cy="1022169"/>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2" name="화살표: 오른쪽 11">
              <a:extLst>
                <a:ext uri="{FF2B5EF4-FFF2-40B4-BE49-F238E27FC236}">
                  <a16:creationId xmlns:a16="http://schemas.microsoft.com/office/drawing/2014/main" id="{3B651549-6816-7EB9-A288-6D001F506FF5}"/>
                </a:ext>
              </a:extLst>
            </p:cNvPr>
            <p:cNvSpPr/>
            <p:nvPr/>
          </p:nvSpPr>
          <p:spPr>
            <a:xfrm>
              <a:off x="6715953" y="3044443"/>
              <a:ext cx="338477" cy="1022169"/>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3" name="화살표: 오른쪽 12">
              <a:extLst>
                <a:ext uri="{FF2B5EF4-FFF2-40B4-BE49-F238E27FC236}">
                  <a16:creationId xmlns:a16="http://schemas.microsoft.com/office/drawing/2014/main" id="{FCE68E59-18F9-61AC-70B2-01A588E509BD}"/>
                </a:ext>
              </a:extLst>
            </p:cNvPr>
            <p:cNvSpPr/>
            <p:nvPr/>
          </p:nvSpPr>
          <p:spPr>
            <a:xfrm>
              <a:off x="8968131" y="2998120"/>
              <a:ext cx="338477" cy="1022169"/>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ko-KR" altLang="en-US" dirty="0"/>
            </a:p>
          </p:txBody>
        </p:sp>
        <p:pic>
          <p:nvPicPr>
            <p:cNvPr id="14" name="그림 13">
              <a:extLst>
                <a:ext uri="{FF2B5EF4-FFF2-40B4-BE49-F238E27FC236}">
                  <a16:creationId xmlns:a16="http://schemas.microsoft.com/office/drawing/2014/main" id="{2FBD389F-72AE-7060-AE35-770EA1E0DF1E}"/>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2711121" y="2690726"/>
              <a:ext cx="1455669" cy="1636959"/>
            </a:xfrm>
            <a:prstGeom prst="rect">
              <a:avLst/>
            </a:prstGeom>
          </p:spPr>
        </p:pic>
        <p:pic>
          <p:nvPicPr>
            <p:cNvPr id="15" name="Picture 2" descr="Stable Diffusion 3: Diffusion Transformer Model with Flow Matching | Encord">
              <a:extLst>
                <a:ext uri="{FF2B5EF4-FFF2-40B4-BE49-F238E27FC236}">
                  <a16:creationId xmlns:a16="http://schemas.microsoft.com/office/drawing/2014/main" id="{7DDF399A-B6EF-535C-2FDD-AF31E4B5F63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0877" t="19559" r="31307" b="17703"/>
            <a:stretch/>
          </p:blipFill>
          <p:spPr bwMode="auto">
            <a:xfrm>
              <a:off x="7273772" y="2775408"/>
              <a:ext cx="1454400" cy="1537037"/>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슬라이드 번호 개체 틀 15">
            <a:extLst>
              <a:ext uri="{FF2B5EF4-FFF2-40B4-BE49-F238E27FC236}">
                <a16:creationId xmlns:a16="http://schemas.microsoft.com/office/drawing/2014/main" id="{5227933F-E89F-4FA2-F3A0-2B1D84F84F48}"/>
              </a:ext>
            </a:extLst>
          </p:cNvPr>
          <p:cNvSpPr>
            <a:spLocks noGrp="1"/>
          </p:cNvSpPr>
          <p:nvPr>
            <p:ph type="sldNum" sz="quarter" idx="12"/>
          </p:nvPr>
        </p:nvSpPr>
        <p:spPr/>
        <p:txBody>
          <a:bodyPr/>
          <a:lstStyle/>
          <a:p>
            <a:fld id="{C40BE0BB-4A2B-6B48-B29D-A57D95589E52}" type="slidenum">
              <a:rPr kumimoji="1" lang="ko-KR" altLang="en-US" smtClean="0"/>
              <a:t>7</a:t>
            </a:fld>
            <a:endParaRPr kumimoji="1" lang="ko-KR" altLang="en-US"/>
          </a:p>
        </p:txBody>
      </p:sp>
    </p:spTree>
    <p:extLst>
      <p:ext uri="{BB962C8B-B14F-4D97-AF65-F5344CB8AC3E}">
        <p14:creationId xmlns:p14="http://schemas.microsoft.com/office/powerpoint/2010/main" val="1858169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9"/>
          <p:cNvSpPr/>
          <p:nvPr/>
        </p:nvSpPr>
        <p:spPr>
          <a:xfrm rot="-5400000">
            <a:off x="2667000" y="-2667000"/>
            <a:ext cx="6858000" cy="12192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59" t="-3629" r="-74149" b="-2749"/>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3" name="슬라이드 번호 개체 틀 2">
            <a:extLst>
              <a:ext uri="{FF2B5EF4-FFF2-40B4-BE49-F238E27FC236}">
                <a16:creationId xmlns:a16="http://schemas.microsoft.com/office/drawing/2014/main" id="{5CF71FFA-2B8F-5B66-830D-531333B30118}"/>
              </a:ext>
            </a:extLst>
          </p:cNvPr>
          <p:cNvSpPr>
            <a:spLocks noGrp="1"/>
          </p:cNvSpPr>
          <p:nvPr>
            <p:ph type="sldNum" sz="quarter" idx="12"/>
          </p:nvPr>
        </p:nvSpPr>
        <p:spPr/>
        <p:txBody>
          <a:bodyPr/>
          <a:lstStyle/>
          <a:p>
            <a:fld id="{C40BE0BB-4A2B-6B48-B29D-A57D95589E52}" type="slidenum">
              <a:rPr kumimoji="1" lang="ko-KR" altLang="en-US" smtClean="0"/>
              <a:t>8</a:t>
            </a:fld>
            <a:endParaRPr kumimoji="1" lang="ko-KR" altLang="en-US"/>
          </a:p>
        </p:txBody>
      </p:sp>
      <p:sp>
        <p:nvSpPr>
          <p:cNvPr id="4" name="Google Shape;200;p27">
            <a:extLst>
              <a:ext uri="{FF2B5EF4-FFF2-40B4-BE49-F238E27FC236}">
                <a16:creationId xmlns:a16="http://schemas.microsoft.com/office/drawing/2014/main" id="{24E4EA26-82D6-5E35-2B55-80F67D78C93E}"/>
              </a:ext>
            </a:extLst>
          </p:cNvPr>
          <p:cNvSpPr txBox="1"/>
          <p:nvPr/>
        </p:nvSpPr>
        <p:spPr>
          <a:xfrm>
            <a:off x="303962" y="208237"/>
            <a:ext cx="5232503" cy="298543"/>
          </a:xfrm>
          <a:prstGeom prst="rect">
            <a:avLst/>
          </a:prstGeom>
          <a:noFill/>
          <a:ln>
            <a:noFill/>
          </a:ln>
        </p:spPr>
        <p:txBody>
          <a:bodyPr spcFirstLastPara="1" wrap="square" lIns="0" tIns="0" rIns="0" bIns="0" anchor="t" anchorCtr="0">
            <a:spAutoFit/>
          </a:bodyPr>
          <a:lstStyle/>
          <a:p>
            <a:pPr>
              <a:lnSpc>
                <a:spcPct val="97000"/>
              </a:lnSpc>
            </a:pPr>
            <a:r>
              <a:rPr lang="en-US" altLang="ko-KR" sz="2000" b="1" dirty="0">
                <a:latin typeface="S-Core Dream 8 Heavy" panose="020B0503030302020204" pitchFamily="34" charset="-127"/>
                <a:ea typeface="S-Core Dream 8 Heavy" panose="020B0503030302020204" pitchFamily="34" charset="-127"/>
                <a:sym typeface="DM Sans"/>
              </a:rPr>
              <a:t>6. </a:t>
            </a:r>
            <a:r>
              <a:rPr lang="ko-KR" altLang="en-US" sz="2000" b="1" dirty="0">
                <a:latin typeface="S-Core Dream 8 Heavy" panose="020B0503030302020204" pitchFamily="34" charset="-127"/>
                <a:ea typeface="S-Core Dream 8 Heavy" panose="020B0503030302020204" pitchFamily="34" charset="-127"/>
                <a:sym typeface="DM Sans"/>
              </a:rPr>
              <a:t>시스템 상세 설계</a:t>
            </a:r>
            <a:endParaRPr sz="2000" b="1" dirty="0">
              <a:latin typeface="S-Core Dream 8 Heavy" panose="020B0503030302020204" pitchFamily="34" charset="-127"/>
              <a:ea typeface="S-Core Dream 8 Heavy" panose="020B0503030302020204" pitchFamily="34" charset="-127"/>
            </a:endParaRPr>
          </a:p>
        </p:txBody>
      </p:sp>
      <p:grpSp>
        <p:nvGrpSpPr>
          <p:cNvPr id="2" name="그룹 1">
            <a:extLst>
              <a:ext uri="{FF2B5EF4-FFF2-40B4-BE49-F238E27FC236}">
                <a16:creationId xmlns:a16="http://schemas.microsoft.com/office/drawing/2014/main" id="{7D90D189-AB13-912A-6BF9-6B9C2D3023D5}"/>
              </a:ext>
            </a:extLst>
          </p:cNvPr>
          <p:cNvGrpSpPr/>
          <p:nvPr/>
        </p:nvGrpSpPr>
        <p:grpSpPr>
          <a:xfrm>
            <a:off x="3648986" y="987070"/>
            <a:ext cx="4894025" cy="1109321"/>
            <a:chOff x="3425223" y="987070"/>
            <a:chExt cx="4894025" cy="1109321"/>
          </a:xfrm>
        </p:grpSpPr>
        <p:pic>
          <p:nvPicPr>
            <p:cNvPr id="7" name="그림 6">
              <a:extLst>
                <a:ext uri="{FF2B5EF4-FFF2-40B4-BE49-F238E27FC236}">
                  <a16:creationId xmlns:a16="http://schemas.microsoft.com/office/drawing/2014/main" id="{6867DC96-2364-26F7-D195-D8608FE64CC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425223" y="987070"/>
              <a:ext cx="717397" cy="1109321"/>
            </a:xfrm>
            <a:prstGeom prst="rect">
              <a:avLst/>
            </a:prstGeom>
          </p:spPr>
        </p:pic>
        <p:sp>
          <p:nvSpPr>
            <p:cNvPr id="8" name="직사각형 7">
              <a:extLst>
                <a:ext uri="{FF2B5EF4-FFF2-40B4-BE49-F238E27FC236}">
                  <a16:creationId xmlns:a16="http://schemas.microsoft.com/office/drawing/2014/main" id="{36287303-7669-2D8D-A3EC-89079BF9F073}"/>
                </a:ext>
              </a:extLst>
            </p:cNvPr>
            <p:cNvSpPr/>
            <p:nvPr/>
          </p:nvSpPr>
          <p:spPr>
            <a:xfrm>
              <a:off x="6719898" y="1102268"/>
              <a:ext cx="1599350" cy="724205"/>
            </a:xfrm>
            <a:prstGeom prst="rect">
              <a:avLst/>
            </a:prstGeom>
            <a:solidFill>
              <a:srgbClr val="00B0F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ko-KR" altLang="en-US" dirty="0"/>
                <a:t>스토리보드</a:t>
              </a:r>
              <a:endParaRPr lang="en-US" altLang="ko-KR" dirty="0"/>
            </a:p>
          </p:txBody>
        </p:sp>
        <p:sp>
          <p:nvSpPr>
            <p:cNvPr id="10" name="화살표: 오른쪽 9">
              <a:extLst>
                <a:ext uri="{FF2B5EF4-FFF2-40B4-BE49-F238E27FC236}">
                  <a16:creationId xmlns:a16="http://schemas.microsoft.com/office/drawing/2014/main" id="{92AF9B6A-61AC-7C0F-1BA2-F46AC237D948}"/>
                </a:ext>
              </a:extLst>
            </p:cNvPr>
            <p:cNvSpPr/>
            <p:nvPr/>
          </p:nvSpPr>
          <p:spPr>
            <a:xfrm>
              <a:off x="4316620" y="1139760"/>
              <a:ext cx="490587" cy="64922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ko-KR" altLang="en-US" dirty="0"/>
            </a:p>
          </p:txBody>
        </p:sp>
        <p:pic>
          <p:nvPicPr>
            <p:cNvPr id="11" name="그림 10">
              <a:extLst>
                <a:ext uri="{FF2B5EF4-FFF2-40B4-BE49-F238E27FC236}">
                  <a16:creationId xmlns:a16="http://schemas.microsoft.com/office/drawing/2014/main" id="{5B86C9A6-A733-465A-4A0E-B9F3982257F6}"/>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981208" y="990082"/>
              <a:ext cx="900102" cy="1106309"/>
            </a:xfrm>
            <a:prstGeom prst="rect">
              <a:avLst/>
            </a:prstGeom>
          </p:spPr>
        </p:pic>
        <p:sp>
          <p:nvSpPr>
            <p:cNvPr id="13" name="화살표: 오른쪽 12">
              <a:extLst>
                <a:ext uri="{FF2B5EF4-FFF2-40B4-BE49-F238E27FC236}">
                  <a16:creationId xmlns:a16="http://schemas.microsoft.com/office/drawing/2014/main" id="{724E041D-8281-38A9-56CB-5C3E83DDABC0}"/>
                </a:ext>
              </a:extLst>
            </p:cNvPr>
            <p:cNvSpPr/>
            <p:nvPr/>
          </p:nvSpPr>
          <p:spPr>
            <a:xfrm>
              <a:off x="6050191" y="1139760"/>
              <a:ext cx="490587" cy="64922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ko-KR" altLang="en-US" dirty="0"/>
            </a:p>
          </p:txBody>
        </p:sp>
      </p:grpSp>
      <p:sp>
        <p:nvSpPr>
          <p:cNvPr id="15" name="TextBox 14">
            <a:extLst>
              <a:ext uri="{FF2B5EF4-FFF2-40B4-BE49-F238E27FC236}">
                <a16:creationId xmlns:a16="http://schemas.microsoft.com/office/drawing/2014/main" id="{5E360A98-32C1-3DC0-682D-D3DD10333AA6}"/>
              </a:ext>
            </a:extLst>
          </p:cNvPr>
          <p:cNvSpPr txBox="1"/>
          <p:nvPr/>
        </p:nvSpPr>
        <p:spPr>
          <a:xfrm>
            <a:off x="753035" y="2576681"/>
            <a:ext cx="10488706" cy="3139321"/>
          </a:xfrm>
          <a:prstGeom prst="rect">
            <a:avLst/>
          </a:prstGeom>
          <a:noFill/>
        </p:spPr>
        <p:txBody>
          <a:bodyPr wrap="square" rtlCol="0">
            <a:spAutoFit/>
          </a:bodyPr>
          <a:lstStyle/>
          <a:p>
            <a:r>
              <a:rPr lang="en-US" altLang="ko-KR" b="1" dirty="0"/>
              <a:t>GPT-4o-mini</a:t>
            </a:r>
            <a:r>
              <a:rPr lang="ko-KR" altLang="en-US" b="1" dirty="0"/>
              <a:t>를 사용해 육하원칙 기반 스토리보드 수행</a:t>
            </a:r>
            <a:endParaRPr lang="en-US" altLang="ko-KR" b="1" dirty="0"/>
          </a:p>
          <a:p>
            <a:endParaRPr lang="en-US" altLang="ko-KR" dirty="0"/>
          </a:p>
          <a:p>
            <a:r>
              <a:rPr lang="en-US" altLang="ko-KR" b="1" dirty="0"/>
              <a:t>Prompt(with Chain of Thought </a:t>
            </a:r>
            <a:r>
              <a:rPr lang="ko-KR" altLang="en-US" b="1" dirty="0"/>
              <a:t>기법</a:t>
            </a:r>
            <a:r>
              <a:rPr lang="en-US" altLang="ko-KR" b="1" dirty="0"/>
              <a:t>)</a:t>
            </a:r>
          </a:p>
          <a:p>
            <a:r>
              <a:rPr lang="en-US" altLang="ko-KR" dirty="0"/>
              <a:t>- Input(</a:t>
            </a:r>
            <a:r>
              <a:rPr lang="ko-KR" altLang="en-US" dirty="0"/>
              <a:t>뉴스 기사</a:t>
            </a:r>
            <a:r>
              <a:rPr lang="en-US" altLang="ko-KR" dirty="0"/>
              <a:t>)</a:t>
            </a:r>
            <a:r>
              <a:rPr lang="ko-KR" altLang="en-US" dirty="0"/>
              <a:t>에서 </a:t>
            </a:r>
            <a:r>
              <a:rPr lang="en-US" altLang="ko-KR" dirty="0"/>
              <a:t>5W1H</a:t>
            </a:r>
            <a:r>
              <a:rPr lang="ko-KR" altLang="en-US" dirty="0"/>
              <a:t>에 해당하는 내용을 찾는다</a:t>
            </a:r>
            <a:endParaRPr lang="en-US" altLang="ko-KR" dirty="0"/>
          </a:p>
          <a:p>
            <a:r>
              <a:rPr lang="en-US" altLang="ko-KR" dirty="0"/>
              <a:t>- 1</a:t>
            </a:r>
            <a:r>
              <a:rPr lang="ko-KR" altLang="en-US" dirty="0"/>
              <a:t>에서 찾은 </a:t>
            </a:r>
            <a:r>
              <a:rPr lang="en-US" altLang="ko-KR" dirty="0"/>
              <a:t>5W1H</a:t>
            </a:r>
            <a:r>
              <a:rPr lang="ko-KR" altLang="en-US" dirty="0"/>
              <a:t>만을 사용해 스토리보드를 작성한다</a:t>
            </a:r>
            <a:endParaRPr lang="en-US" altLang="ko-KR" dirty="0"/>
          </a:p>
          <a:p>
            <a:pPr marL="285750" indent="-285750">
              <a:buFontTx/>
              <a:buChar char="-"/>
            </a:pPr>
            <a:endParaRPr lang="en-US" altLang="ko-KR" dirty="0"/>
          </a:p>
          <a:p>
            <a:r>
              <a:rPr lang="en-US" altLang="ko-KR" b="1" dirty="0"/>
              <a:t>GPT-4o-mini</a:t>
            </a:r>
            <a:r>
              <a:rPr lang="ko-KR" altLang="en-US" b="1" dirty="0"/>
              <a:t>가 </a:t>
            </a:r>
            <a:r>
              <a:rPr lang="en-US" altLang="ko-KR" b="1" dirty="0"/>
              <a:t>5W1H</a:t>
            </a:r>
            <a:r>
              <a:rPr lang="ko-KR" altLang="en-US" b="1" dirty="0"/>
              <a:t>를 잘 찾는가</a:t>
            </a:r>
            <a:r>
              <a:rPr lang="en-US" altLang="ko-KR" b="1" dirty="0"/>
              <a:t>?</a:t>
            </a:r>
          </a:p>
          <a:p>
            <a:r>
              <a:rPr lang="en-US" altLang="ko-KR" dirty="0"/>
              <a:t>- 40</a:t>
            </a:r>
            <a:r>
              <a:rPr lang="ko-KR" altLang="en-US" dirty="0"/>
              <a:t>개의 기사에 대해 </a:t>
            </a:r>
            <a:r>
              <a:rPr lang="en-US" altLang="ko-KR" dirty="0"/>
              <a:t>5W1H </a:t>
            </a:r>
            <a:r>
              <a:rPr lang="ko-KR" altLang="en-US" dirty="0"/>
              <a:t>작성</a:t>
            </a:r>
            <a:endParaRPr lang="en-US" altLang="ko-KR" dirty="0"/>
          </a:p>
          <a:p>
            <a:r>
              <a:rPr lang="en-US" altLang="ko-KR" dirty="0"/>
              <a:t>- LLM(GPT-4o, Llama-3.1-8B, Ministral-7B)</a:t>
            </a:r>
            <a:r>
              <a:rPr lang="ko-KR" altLang="en-US" dirty="0"/>
              <a:t>으로 같은 작업 수행</a:t>
            </a:r>
            <a:endParaRPr lang="en-US" altLang="ko-KR" dirty="0"/>
          </a:p>
          <a:p>
            <a:r>
              <a:rPr lang="en-US" altLang="ko-KR" dirty="0"/>
              <a:t>- </a:t>
            </a:r>
            <a:r>
              <a:rPr lang="ko-KR" altLang="en-US" dirty="0"/>
              <a:t>결과 비교해 </a:t>
            </a:r>
            <a:r>
              <a:rPr lang="en-US" altLang="ko-KR" dirty="0"/>
              <a:t>Gold </a:t>
            </a:r>
            <a:r>
              <a:rPr lang="ko-KR" altLang="en-US" dirty="0"/>
              <a:t>생성</a:t>
            </a:r>
            <a:endParaRPr lang="en-US" altLang="ko-KR" dirty="0"/>
          </a:p>
          <a:p>
            <a:r>
              <a:rPr lang="en-US" altLang="ko-KR" dirty="0"/>
              <a:t>- Gold</a:t>
            </a:r>
            <a:r>
              <a:rPr lang="ko-KR" altLang="en-US" dirty="0"/>
              <a:t>와 </a:t>
            </a:r>
            <a:r>
              <a:rPr lang="en-US" altLang="ko-KR" dirty="0"/>
              <a:t>GPT-4o-mini</a:t>
            </a:r>
            <a:r>
              <a:rPr lang="ko-KR" altLang="en-US" dirty="0"/>
              <a:t>의 결과 비교 ▶ </a:t>
            </a:r>
            <a:r>
              <a:rPr lang="en-US" altLang="ko-KR" b="1" dirty="0"/>
              <a:t>85%</a:t>
            </a:r>
            <a:endParaRPr lang="ko-KR" altLang="en-US" b="1" dirty="0"/>
          </a:p>
        </p:txBody>
      </p:sp>
    </p:spTree>
    <p:extLst>
      <p:ext uri="{BB962C8B-B14F-4D97-AF65-F5344CB8AC3E}">
        <p14:creationId xmlns:p14="http://schemas.microsoft.com/office/powerpoint/2010/main" val="3085537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7"/>
          <p:cNvSpPr/>
          <p:nvPr/>
        </p:nvSpPr>
        <p:spPr>
          <a:xfrm rot="-5400000">
            <a:off x="2667000" y="-2667000"/>
            <a:ext cx="6858000" cy="12192000"/>
          </a:xfrm>
          <a:custGeom>
            <a:avLst/>
            <a:gdLst/>
            <a:ahLst/>
            <a:cxnLst/>
            <a:rect l="l" t="t" r="r" b="b"/>
            <a:pathLst>
              <a:path w="10287000" h="18288000" extrusionOk="0">
                <a:moveTo>
                  <a:pt x="10287000" y="0"/>
                </a:moveTo>
                <a:lnTo>
                  <a:pt x="10287000" y="18288000"/>
                </a:lnTo>
                <a:lnTo>
                  <a:pt x="0" y="18288000"/>
                </a:lnTo>
                <a:lnTo>
                  <a:pt x="0" y="0"/>
                </a:lnTo>
                <a:lnTo>
                  <a:pt x="10287000" y="0"/>
                </a:lnTo>
                <a:close/>
              </a:path>
            </a:pathLst>
          </a:custGeom>
          <a:blipFill rotWithShape="1">
            <a:blip r:embed="rId3">
              <a:alphaModFix/>
            </a:blip>
            <a:stretch>
              <a:fillRect l="-71863" t="-3629" r="-74151" b="-2745"/>
            </a:stretch>
          </a:blipFill>
          <a:ln>
            <a:noFill/>
          </a:ln>
        </p:spPr>
        <p:txBody>
          <a:bodyPr spcFirstLastPara="1" wrap="square" lIns="60967" tIns="30467" rIns="60967" bIns="30467" anchor="t" anchorCtr="0">
            <a:noAutofit/>
          </a:bodyPr>
          <a:lstStyle/>
          <a:p>
            <a:endParaRPr sz="1200" dirty="0">
              <a:solidFill>
                <a:schemeClr val="dk1"/>
              </a:solidFill>
              <a:latin typeface="Calibri"/>
              <a:ea typeface="Calibri"/>
              <a:cs typeface="Calibri"/>
              <a:sym typeface="Calibri"/>
            </a:endParaRPr>
          </a:p>
        </p:txBody>
      </p:sp>
      <p:sp>
        <p:nvSpPr>
          <p:cNvPr id="4" name="Google Shape;200;p27">
            <a:extLst>
              <a:ext uri="{FF2B5EF4-FFF2-40B4-BE49-F238E27FC236}">
                <a16:creationId xmlns:a16="http://schemas.microsoft.com/office/drawing/2014/main" id="{2AE878EE-8998-C875-4F09-43DE5C5A0AEF}"/>
              </a:ext>
            </a:extLst>
          </p:cNvPr>
          <p:cNvSpPr txBox="1"/>
          <p:nvPr/>
        </p:nvSpPr>
        <p:spPr>
          <a:xfrm>
            <a:off x="303962" y="208237"/>
            <a:ext cx="5232503" cy="298543"/>
          </a:xfrm>
          <a:prstGeom prst="rect">
            <a:avLst/>
          </a:prstGeom>
          <a:noFill/>
          <a:ln>
            <a:noFill/>
          </a:ln>
        </p:spPr>
        <p:txBody>
          <a:bodyPr spcFirstLastPara="1" wrap="square" lIns="0" tIns="0" rIns="0" bIns="0" anchor="t" anchorCtr="0">
            <a:spAutoFit/>
          </a:bodyPr>
          <a:lstStyle/>
          <a:p>
            <a:pPr>
              <a:lnSpc>
                <a:spcPct val="97000"/>
              </a:lnSpc>
            </a:pPr>
            <a:r>
              <a:rPr lang="en-US" altLang="ko-KR" sz="2000" b="1" dirty="0">
                <a:latin typeface="S-Core Dream 8 Heavy" panose="020B0503030302020204" pitchFamily="34" charset="-127"/>
                <a:ea typeface="S-Core Dream 8 Heavy" panose="020B0503030302020204" pitchFamily="34" charset="-127"/>
                <a:sym typeface="DM Sans"/>
              </a:rPr>
              <a:t>6. </a:t>
            </a:r>
            <a:r>
              <a:rPr lang="ko-KR" altLang="en-US" sz="2000" b="1" dirty="0">
                <a:latin typeface="S-Core Dream 8 Heavy" panose="020B0503030302020204" pitchFamily="34" charset="-127"/>
                <a:ea typeface="S-Core Dream 8 Heavy" panose="020B0503030302020204" pitchFamily="34" charset="-127"/>
                <a:sym typeface="DM Sans"/>
              </a:rPr>
              <a:t>시스템 상세 설계</a:t>
            </a:r>
            <a:endParaRPr lang="ko-KR" altLang="en-US" sz="2000" b="1" dirty="0">
              <a:latin typeface="S-Core Dream 8 Heavy" panose="020B0503030302020204" pitchFamily="34" charset="-127"/>
              <a:ea typeface="S-Core Dream 8 Heavy" panose="020B0503030302020204" pitchFamily="34" charset="-127"/>
            </a:endParaRPr>
          </a:p>
        </p:txBody>
      </p:sp>
      <p:sp>
        <p:nvSpPr>
          <p:cNvPr id="8" name="슬라이드 번호 개체 틀 7">
            <a:extLst>
              <a:ext uri="{FF2B5EF4-FFF2-40B4-BE49-F238E27FC236}">
                <a16:creationId xmlns:a16="http://schemas.microsoft.com/office/drawing/2014/main" id="{D2377D53-72B4-1DCE-8071-DEFBBC6B25F9}"/>
              </a:ext>
            </a:extLst>
          </p:cNvPr>
          <p:cNvSpPr>
            <a:spLocks noGrp="1"/>
          </p:cNvSpPr>
          <p:nvPr>
            <p:ph type="sldNum" sz="quarter" idx="12"/>
          </p:nvPr>
        </p:nvSpPr>
        <p:spPr/>
        <p:txBody>
          <a:bodyPr/>
          <a:lstStyle/>
          <a:p>
            <a:fld id="{C40BE0BB-4A2B-6B48-B29D-A57D95589E52}" type="slidenum">
              <a:rPr kumimoji="1" lang="ko-KR" altLang="en-US" smtClean="0"/>
              <a:t>9</a:t>
            </a:fld>
            <a:endParaRPr kumimoji="1" lang="ko-KR" altLang="en-US"/>
          </a:p>
        </p:txBody>
      </p:sp>
      <p:pic>
        <p:nvPicPr>
          <p:cNvPr id="6" name="그림 5">
            <a:extLst>
              <a:ext uri="{FF2B5EF4-FFF2-40B4-BE49-F238E27FC236}">
                <a16:creationId xmlns:a16="http://schemas.microsoft.com/office/drawing/2014/main" id="{7AF06E99-E4AC-26C3-DBF0-D1FEBAE236E1}"/>
              </a:ext>
            </a:extLst>
          </p:cNvPr>
          <p:cNvPicPr>
            <a:picLocks noChangeAspect="1"/>
          </p:cNvPicPr>
          <p:nvPr/>
        </p:nvPicPr>
        <p:blipFill>
          <a:blip r:embed="rId4"/>
          <a:stretch>
            <a:fillRect/>
          </a:stretch>
        </p:blipFill>
        <p:spPr>
          <a:xfrm>
            <a:off x="2037974" y="767516"/>
            <a:ext cx="8116044" cy="2704813"/>
          </a:xfrm>
          <a:prstGeom prst="rect">
            <a:avLst/>
          </a:prstGeom>
        </p:spPr>
      </p:pic>
      <p:pic>
        <p:nvPicPr>
          <p:cNvPr id="9" name="그림 8">
            <a:extLst>
              <a:ext uri="{FF2B5EF4-FFF2-40B4-BE49-F238E27FC236}">
                <a16:creationId xmlns:a16="http://schemas.microsoft.com/office/drawing/2014/main" id="{D3953AA9-D90F-47EB-E017-308233FB9703}"/>
              </a:ext>
            </a:extLst>
          </p:cNvPr>
          <p:cNvPicPr>
            <a:picLocks noChangeAspect="1"/>
          </p:cNvPicPr>
          <p:nvPr/>
        </p:nvPicPr>
        <p:blipFill>
          <a:blip r:embed="rId5"/>
          <a:stretch>
            <a:fillRect/>
          </a:stretch>
        </p:blipFill>
        <p:spPr>
          <a:xfrm>
            <a:off x="2756448" y="4490857"/>
            <a:ext cx="6679101" cy="2048055"/>
          </a:xfrm>
          <a:prstGeom prst="rect">
            <a:avLst/>
          </a:prstGeom>
        </p:spPr>
      </p:pic>
      <p:sp>
        <p:nvSpPr>
          <p:cNvPr id="10" name="화살표: 아래쪽 9">
            <a:extLst>
              <a:ext uri="{FF2B5EF4-FFF2-40B4-BE49-F238E27FC236}">
                <a16:creationId xmlns:a16="http://schemas.microsoft.com/office/drawing/2014/main" id="{3239AE0A-5B74-2115-00DA-2C7E323D20D3}"/>
              </a:ext>
            </a:extLst>
          </p:cNvPr>
          <p:cNvSpPr/>
          <p:nvPr/>
        </p:nvSpPr>
        <p:spPr>
          <a:xfrm>
            <a:off x="5573055" y="3591859"/>
            <a:ext cx="1045883" cy="806823"/>
          </a:xfrm>
          <a:prstGeom prst="downArrow">
            <a:avLst/>
          </a:prstGeom>
          <a:solidFill>
            <a:srgbClr val="FFC000"/>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1" name="TextBox 10">
            <a:extLst>
              <a:ext uri="{FF2B5EF4-FFF2-40B4-BE49-F238E27FC236}">
                <a16:creationId xmlns:a16="http://schemas.microsoft.com/office/drawing/2014/main" id="{88F6D122-E2CD-6DD0-D3C8-69C4486EC6AB}"/>
              </a:ext>
            </a:extLst>
          </p:cNvPr>
          <p:cNvSpPr txBox="1"/>
          <p:nvPr/>
        </p:nvSpPr>
        <p:spPr>
          <a:xfrm>
            <a:off x="7004424" y="3623396"/>
            <a:ext cx="1894541" cy="646331"/>
          </a:xfrm>
          <a:prstGeom prst="rect">
            <a:avLst/>
          </a:prstGeom>
          <a:noFill/>
        </p:spPr>
        <p:txBody>
          <a:bodyPr wrap="square" rtlCol="0">
            <a:spAutoFit/>
          </a:bodyPr>
          <a:lstStyle/>
          <a:p>
            <a:pPr algn="ctr"/>
            <a:r>
              <a:rPr lang="en-US" altLang="ko-KR" dirty="0"/>
              <a:t>Temperature: 0</a:t>
            </a:r>
          </a:p>
          <a:p>
            <a:pPr algn="ctr"/>
            <a:r>
              <a:rPr lang="en-US" altLang="ko-KR" dirty="0" err="1"/>
              <a:t>Top_p</a:t>
            </a:r>
            <a:r>
              <a:rPr lang="en-US" altLang="ko-KR" dirty="0"/>
              <a:t>: 0.3</a:t>
            </a:r>
            <a:endParaRPr lang="ko-KR" altLang="en-US" dirty="0"/>
          </a:p>
        </p:txBody>
      </p:sp>
    </p:spTree>
    <p:extLst>
      <p:ext uri="{BB962C8B-B14F-4D97-AF65-F5344CB8AC3E}">
        <p14:creationId xmlns:p14="http://schemas.microsoft.com/office/powerpoint/2010/main" val="143208397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accent1">
              <a:shade val="15000"/>
            </a:schemeClr>
          </a:solidFill>
        </a:ln>
      </a:spPr>
      <a:bodyPr rtlCol="0" anchor="ctr"/>
      <a:lstStyle>
        <a:defPPr algn="ctr">
          <a:defRPr kumimoji="1" dirty="0"/>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10033</TotalTime>
  <Words>1919</Words>
  <Application>Microsoft Office PowerPoint</Application>
  <PresentationFormat>와이드스크린</PresentationFormat>
  <Paragraphs>152</Paragraphs>
  <Slides>18</Slides>
  <Notes>18</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18</vt:i4>
      </vt:variant>
    </vt:vector>
  </HeadingPairs>
  <TitlesOfParts>
    <vt:vector size="29" baseType="lpstr">
      <vt:lpstr>Freesentation 4 Regular</vt:lpstr>
      <vt:lpstr>Lucida Grande</vt:lpstr>
      <vt:lpstr>S-Core Dream 5 Medium</vt:lpstr>
      <vt:lpstr>S-Core Dream 6 Bold</vt:lpstr>
      <vt:lpstr>S-Core Dream 7 ExtraBold</vt:lpstr>
      <vt:lpstr>S-Core Dream 8 Heavy</vt:lpstr>
      <vt:lpstr>맑은 고딕</vt:lpstr>
      <vt:lpstr>Arial</vt:lpstr>
      <vt:lpstr>Calibri</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Kang SeungMin</dc:creator>
  <cp:lastModifiedBy>경빈 고</cp:lastModifiedBy>
  <cp:revision>218</cp:revision>
  <dcterms:created xsi:type="dcterms:W3CDTF">2024-04-21T15:57:14Z</dcterms:created>
  <dcterms:modified xsi:type="dcterms:W3CDTF">2024-12-02T10:16:59Z</dcterms:modified>
</cp:coreProperties>
</file>